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961" r:id="rId2"/>
  </p:sldMasterIdLst>
  <p:notesMasterIdLst>
    <p:notesMasterId r:id="rId78"/>
  </p:notesMasterIdLst>
  <p:handoutMasterIdLst>
    <p:handoutMasterId r:id="rId79"/>
  </p:handoutMasterIdLst>
  <p:sldIdLst>
    <p:sldId id="1414" r:id="rId3"/>
    <p:sldId id="1415" r:id="rId4"/>
    <p:sldId id="1416" r:id="rId5"/>
    <p:sldId id="1417" r:id="rId6"/>
    <p:sldId id="1559" r:id="rId7"/>
    <p:sldId id="929" r:id="rId8"/>
    <p:sldId id="1604" r:id="rId9"/>
    <p:sldId id="1532" r:id="rId10"/>
    <p:sldId id="1597" r:id="rId11"/>
    <p:sldId id="1250" r:id="rId12"/>
    <p:sldId id="1568" r:id="rId13"/>
    <p:sldId id="1543" r:id="rId14"/>
    <p:sldId id="1569" r:id="rId15"/>
    <p:sldId id="1517" r:id="rId16"/>
    <p:sldId id="1562" r:id="rId17"/>
    <p:sldId id="1571" r:id="rId18"/>
    <p:sldId id="1603" r:id="rId19"/>
    <p:sldId id="1518" r:id="rId20"/>
    <p:sldId id="1573" r:id="rId21"/>
    <p:sldId id="1534" r:id="rId22"/>
    <p:sldId id="1602" r:id="rId23"/>
    <p:sldId id="1520" r:id="rId24"/>
    <p:sldId id="1575" r:id="rId25"/>
    <p:sldId id="1521" r:id="rId26"/>
    <p:sldId id="1576" r:id="rId27"/>
    <p:sldId id="1536" r:id="rId28"/>
    <p:sldId id="1577" r:id="rId29"/>
    <p:sldId id="1535" r:id="rId30"/>
    <p:sldId id="1578" r:id="rId31"/>
    <p:sldId id="1601" r:id="rId32"/>
    <p:sldId id="1526" r:id="rId33"/>
    <p:sldId id="1537" r:id="rId34"/>
    <p:sldId id="1580" r:id="rId35"/>
    <p:sldId id="1525" r:id="rId36"/>
    <p:sldId id="1581" r:id="rId37"/>
    <p:sldId id="1600" r:id="rId38"/>
    <p:sldId id="1524" r:id="rId39"/>
    <p:sldId id="1582" r:id="rId40"/>
    <p:sldId id="1523" r:id="rId41"/>
    <p:sldId id="1599" r:id="rId42"/>
    <p:sldId id="1538" r:id="rId43"/>
    <p:sldId id="1584" r:id="rId44"/>
    <p:sldId id="1531" r:id="rId45"/>
    <p:sldId id="1585" r:id="rId46"/>
    <p:sldId id="1544" r:id="rId47"/>
    <p:sldId id="1587" r:id="rId48"/>
    <p:sldId id="1530" r:id="rId49"/>
    <p:sldId id="1539" r:id="rId50"/>
    <p:sldId id="1528" r:id="rId51"/>
    <p:sldId id="1598" r:id="rId52"/>
    <p:sldId id="1540" r:id="rId53"/>
    <p:sldId id="1592" r:id="rId54"/>
    <p:sldId id="1541" r:id="rId55"/>
    <p:sldId id="1593" r:id="rId56"/>
    <p:sldId id="1564" r:id="rId57"/>
    <p:sldId id="1594" r:id="rId58"/>
    <p:sldId id="1565" r:id="rId59"/>
    <p:sldId id="1595" r:id="rId60"/>
    <p:sldId id="1566" r:id="rId61"/>
    <p:sldId id="1596" r:id="rId62"/>
    <p:sldId id="1550" r:id="rId63"/>
    <p:sldId id="1605" r:id="rId64"/>
    <p:sldId id="1606" r:id="rId65"/>
    <p:sldId id="1607" r:id="rId66"/>
    <p:sldId id="1608" r:id="rId67"/>
    <p:sldId id="1609" r:id="rId68"/>
    <p:sldId id="1610" r:id="rId69"/>
    <p:sldId id="1611" r:id="rId70"/>
    <p:sldId id="1546" r:id="rId71"/>
    <p:sldId id="1506" r:id="rId72"/>
    <p:sldId id="1507" r:id="rId73"/>
    <p:sldId id="1508" r:id="rId74"/>
    <p:sldId id="1560" r:id="rId75"/>
    <p:sldId id="1545" r:id="rId76"/>
    <p:sldId id="1612" r:id="rId77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odlipska" initials="p" lastIdx="18" clrIdx="0"/>
  <p:cmAuthor id="1" name="Mirka Ottová" initials="MO" lastIdx="1" clrIdx="1"/>
  <p:cmAuthor id="2" name="DRyskova" initials="D" lastIdx="5" clrIdx="2"/>
  <p:cmAuthor id="3" name="Mokrošová Petra, Ing." initials="MPI" lastIdx="4" clrIdx="3"/>
  <p:cmAuthor id="4" name="Rederer Václav, Ing." initials="RVI" lastIdx="25" clrIdx="4"/>
  <p:cmAuthor id="5" name="Chmelík Jakub, Mgr., Ph.D." initials="JCH" lastIdx="15" clrIdx="5"/>
  <p:cmAuthor id="6" name="Uživatel systému Windows" initials="UsW" lastIdx="6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5AB432"/>
    <a:srgbClr val="0D76E9"/>
    <a:srgbClr val="EA6E42"/>
    <a:srgbClr val="FF6161"/>
    <a:srgbClr val="B7DBFF"/>
    <a:srgbClr val="0066FF"/>
    <a:srgbClr val="58B230"/>
    <a:srgbClr val="55A1F5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6" autoAdjust="0"/>
    <p:restoredTop sz="97992" autoAdjust="0"/>
  </p:normalViewPr>
  <p:slideViewPr>
    <p:cSldViewPr>
      <p:cViewPr>
        <p:scale>
          <a:sx n="80" d="100"/>
          <a:sy n="80" d="100"/>
        </p:scale>
        <p:origin x="-2076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84" y="-114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57D24BA8-18F5-4BDE-8F11-B8039600C71A}" type="datetimeFigureOut">
              <a:rPr lang="cs-CZ" smtClean="0"/>
              <a:pPr/>
              <a:t>09.06.2022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6E478B5C-B551-40CC-816C-AB860082892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65400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51" tIns="45325" rIns="90651" bIns="45325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51" tIns="45325" rIns="90651" bIns="45325" rtlCol="0"/>
          <a:lstStyle>
            <a:lvl1pPr algn="r">
              <a:defRPr sz="1200"/>
            </a:lvl1pPr>
          </a:lstStyle>
          <a:p>
            <a:fld id="{D4E0FD27-06ED-4E5B-A9C3-2FA64C46007C}" type="datetimeFigureOut">
              <a:rPr lang="cs-CZ" smtClean="0"/>
              <a:pPr/>
              <a:t>09.06.2022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2760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1" tIns="45325" rIns="90651" bIns="45325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651" tIns="45325" rIns="90651" bIns="45325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51" tIns="45325" rIns="90651" bIns="45325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51" tIns="45325" rIns="90651" bIns="45325" rtlCol="0" anchor="b"/>
          <a:lstStyle>
            <a:lvl1pPr algn="r">
              <a:defRPr sz="1200"/>
            </a:lvl1pPr>
          </a:lstStyle>
          <a:p>
            <a:fld id="{A27FF8C5-5B07-4798-9E60-817C358A3CA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2977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3220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6964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1263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6514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55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FF8C5-5B07-4798-9E60-817C358A3CAC}" type="slidenum">
              <a:rPr lang="cs-CZ" smtClean="0"/>
              <a:pPr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535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00" t="18256" r="29919" b="35207"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pic>
        <p:nvPicPr>
          <p:cNvPr id="17" name="obrázek 3" descr="http://www.conversition.com/wp-content/uploads/2011/02/esomar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525344"/>
            <a:ext cx="648072" cy="21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7693" y="96441"/>
            <a:ext cx="1224136" cy="6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bg1"/>
              </a:gs>
              <a:gs pos="80000">
                <a:schemeClr val="accent1"/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8144" y="2348880"/>
            <a:ext cx="2808312" cy="2808312"/>
          </a:xfrm>
          <a:prstGeom prst="rect">
            <a:avLst/>
          </a:prstGeom>
          <a:effectLst/>
        </p:spPr>
        <p:txBody>
          <a:bodyPr lIns="36000" tIns="36000" rIns="36000" bIns="36000" anchor="ctr" anchorCtr="0"/>
          <a:lstStyle>
            <a:lvl1pPr marL="0" indent="0" algn="ctr">
              <a:buNone/>
              <a:tabLst>
                <a:tab pos="8697913" algn="r"/>
              </a:tabLst>
              <a:defRPr lang="cs-CZ" sz="3200" b="0" kern="1200" cap="none" spc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5652120" y="2276872"/>
            <a:ext cx="3115394" cy="309634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obrázek</a:t>
            </a:r>
          </a:p>
        </p:txBody>
      </p:sp>
      <p:sp>
        <p:nvSpPr>
          <p:cNvPr id="6" name="Zástupný symbol pro text 22"/>
          <p:cNvSpPr>
            <a:spLocks noGrp="1"/>
          </p:cNvSpPr>
          <p:nvPr userDrawn="1">
            <p:ph type="body" sz="quarter" idx="11"/>
          </p:nvPr>
        </p:nvSpPr>
        <p:spPr>
          <a:xfrm>
            <a:off x="5086061" y="1591180"/>
            <a:ext cx="4320000" cy="4320000"/>
          </a:xfrm>
          <a:prstGeom prst="donut">
            <a:avLst>
              <a:gd name="adj" fmla="val 17941"/>
            </a:avLst>
          </a:prstGeom>
          <a:gradFill flip="none" rotWithShape="1">
            <a:gsLst>
              <a:gs pos="0">
                <a:srgbClr val="5BB531"/>
              </a:gs>
              <a:gs pos="45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pic>
        <p:nvPicPr>
          <p:cNvPr id="4" name="Obrázek 3" descr="Nový obrázek (36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01608" y="2254352"/>
            <a:ext cx="2974848" cy="2974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1" y="5085184"/>
            <a:ext cx="3560961" cy="1175793"/>
          </a:xfrm>
          <a:prstGeom prst="rect">
            <a:avLst/>
          </a:prstGeom>
        </p:spPr>
      </p:pic>
      <p:sp>
        <p:nvSpPr>
          <p:cNvPr id="23" name="Zástupný symbol pro text 22"/>
          <p:cNvSpPr>
            <a:spLocks noGrp="1"/>
          </p:cNvSpPr>
          <p:nvPr>
            <p:ph type="body" sz="quarter" idx="10"/>
          </p:nvPr>
        </p:nvSpPr>
        <p:spPr>
          <a:xfrm>
            <a:off x="107950" y="2780928"/>
            <a:ext cx="8856663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quarter" idx="11"/>
          </p:nvPr>
        </p:nvSpPr>
        <p:spPr>
          <a:xfrm>
            <a:off x="107504" y="3645024"/>
            <a:ext cx="8856662" cy="2880320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cxnSp>
        <p:nvCxnSpPr>
          <p:cNvPr id="15" name="Přímá spojnice 2"/>
          <p:cNvCxnSpPr/>
          <p:nvPr userDrawn="1"/>
        </p:nvCxnSpPr>
        <p:spPr>
          <a:xfrm>
            <a:off x="0" y="3573016"/>
            <a:ext cx="9144000" cy="0"/>
          </a:xfrm>
          <a:prstGeom prst="line">
            <a:avLst/>
          </a:prstGeom>
          <a:ln>
            <a:solidFill>
              <a:srgbClr val="5BB5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251520" y="0"/>
            <a:ext cx="1440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3" descr="logoIQ 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462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14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2952000"/>
            <a:ext cx="8784000" cy="342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342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180000" y="4932000"/>
            <a:ext cx="8784000" cy="14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61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6444000" y="1332000"/>
            <a:ext cx="25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25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2844000" y="1332000"/>
            <a:ext cx="61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43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1332000"/>
            <a:ext cx="4320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Nový obrázek (27).jpg"/>
          <p:cNvPicPr>
            <a:picLocks noChangeAspect="1"/>
          </p:cNvPicPr>
          <p:nvPr userDrawn="1"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225393" y="789179"/>
            <a:ext cx="8110778" cy="489498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588" y="4869160"/>
            <a:ext cx="9144000" cy="1224136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432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908000"/>
            <a:ext cx="432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1908000"/>
            <a:ext cx="432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4644000" y="1332000"/>
            <a:ext cx="432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Zástupný symbol pro obsah 3"/>
          <p:cNvSpPr>
            <a:spLocks noGrp="1"/>
          </p:cNvSpPr>
          <p:nvPr>
            <p:ph sz="half" idx="12"/>
          </p:nvPr>
        </p:nvSpPr>
        <p:spPr>
          <a:xfrm>
            <a:off x="180000" y="13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13"/>
          </p:nvPr>
        </p:nvSpPr>
        <p:spPr>
          <a:xfrm>
            <a:off x="4644000" y="13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3" name="Zástupný symbol pro obsah 3"/>
          <p:cNvSpPr>
            <a:spLocks noGrp="1"/>
          </p:cNvSpPr>
          <p:nvPr>
            <p:ph sz="half" idx="14"/>
          </p:nvPr>
        </p:nvSpPr>
        <p:spPr>
          <a:xfrm>
            <a:off x="180000" y="40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4" name="Zástupný symbol pro obsah 3"/>
          <p:cNvSpPr>
            <a:spLocks noGrp="1"/>
          </p:cNvSpPr>
          <p:nvPr>
            <p:ph sz="half" idx="11"/>
          </p:nvPr>
        </p:nvSpPr>
        <p:spPr>
          <a:xfrm>
            <a:off x="4644000" y="4032000"/>
            <a:ext cx="4320000" cy="23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Zástupný symbol pro obsah 3"/>
          <p:cNvSpPr>
            <a:spLocks noGrp="1"/>
          </p:cNvSpPr>
          <p:nvPr>
            <p:ph sz="half" idx="11"/>
          </p:nvPr>
        </p:nvSpPr>
        <p:spPr>
          <a:xfrm>
            <a:off x="6084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6084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sah 3"/>
          <p:cNvSpPr>
            <a:spLocks noGrp="1"/>
          </p:cNvSpPr>
          <p:nvPr>
            <p:ph sz="half" idx="16"/>
          </p:nvPr>
        </p:nvSpPr>
        <p:spPr>
          <a:xfrm>
            <a:off x="3132000" y="1908000"/>
            <a:ext cx="2880000" cy="4464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3132000" y="1332000"/>
            <a:ext cx="2880000" cy="576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6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3132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80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b" anchorCtr="0"/>
          <a:lstStyle>
            <a:lvl1pPr algn="l">
              <a:def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0700" y="6670675"/>
            <a:ext cx="966788" cy="153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6084000" y="1332000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3"/>
          <p:cNvSpPr>
            <a:spLocks noGrp="1"/>
          </p:cNvSpPr>
          <p:nvPr>
            <p:ph sz="half" idx="19"/>
          </p:nvPr>
        </p:nvSpPr>
        <p:spPr>
          <a:xfrm>
            <a:off x="3132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18" name="Zástupný symbol pro obsah 3"/>
          <p:cNvSpPr>
            <a:spLocks noGrp="1"/>
          </p:cNvSpPr>
          <p:nvPr>
            <p:ph sz="half" idx="20"/>
          </p:nvPr>
        </p:nvSpPr>
        <p:spPr>
          <a:xfrm>
            <a:off x="6084000" y="1584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3132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80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3"/>
          <p:cNvSpPr>
            <a:spLocks noGrp="1"/>
          </p:cNvSpPr>
          <p:nvPr>
            <p:ph sz="half" idx="24"/>
          </p:nvPr>
        </p:nvSpPr>
        <p:spPr>
          <a:xfrm>
            <a:off x="180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6084000" y="3950038"/>
            <a:ext cx="2880000" cy="2520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buNone/>
              <a:defRPr lang="cs-CZ" sz="1400" b="1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</a:pPr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3"/>
          <p:cNvSpPr>
            <a:spLocks noGrp="1"/>
          </p:cNvSpPr>
          <p:nvPr>
            <p:ph sz="half" idx="26"/>
          </p:nvPr>
        </p:nvSpPr>
        <p:spPr>
          <a:xfrm>
            <a:off x="3132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25" name="Zástupný symbol pro obsah 3"/>
          <p:cNvSpPr>
            <a:spLocks noGrp="1"/>
          </p:cNvSpPr>
          <p:nvPr>
            <p:ph sz="half" idx="27"/>
          </p:nvPr>
        </p:nvSpPr>
        <p:spPr>
          <a:xfrm>
            <a:off x="6084000" y="4212000"/>
            <a:ext cx="2880000" cy="216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ctr" anchorCtr="0"/>
          <a:lstStyle>
            <a:lvl1pPr algn="l">
              <a:defRPr kumimoji="0" lang="cs-CZ" sz="1800" b="1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Přímá spojnice 2"/>
          <p:cNvCxnSpPr/>
          <p:nvPr userDrawn="1"/>
        </p:nvCxnSpPr>
        <p:spPr>
          <a:xfrm>
            <a:off x="-9128" y="6813376"/>
            <a:ext cx="91620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 txBox="1">
            <a:spLocks noChangeArrowheads="1"/>
          </p:cNvSpPr>
          <p:nvPr userDrawn="1"/>
        </p:nvSpPr>
        <p:spPr>
          <a:xfrm>
            <a:off x="8820471" y="6757588"/>
            <a:ext cx="308827" cy="76994"/>
          </a:xfrm>
          <a:prstGeom prst="rect">
            <a:avLst/>
          </a:prstGeom>
        </p:spPr>
        <p:txBody>
          <a:bodyPr lIns="0" tIns="0" rIns="0" bIns="0"/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800" b="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8D35917-B70F-4C8C-B8FD-191AA96C360F}" type="slidenum">
              <a:rPr lang="cs-CZ" sz="7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ctr" anchorCtr="0"/>
          <a:lstStyle>
            <a:lvl1pPr algn="l">
              <a:defRPr kumimoji="0" lang="cs-CZ" sz="1800" b="1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/>
          </p:nvPr>
        </p:nvSpPr>
        <p:spPr>
          <a:xfrm>
            <a:off x="180000" y="1332000"/>
            <a:ext cx="8784000" cy="5040000"/>
          </a:xfrm>
          <a:prstGeom prst="rect">
            <a:avLst/>
          </a:prstGeom>
        </p:spPr>
        <p:txBody>
          <a:bodyPr lIns="36000" tIns="36000" rIns="36000" bIns="36000"/>
          <a:lstStyle>
            <a:lvl1pPr marL="266700" indent="-266700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"/>
              <a:defRPr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542925" indent="-276225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8096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0763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343025" indent="-266700">
              <a:spcBef>
                <a:spcPts val="600"/>
              </a:spcBef>
              <a:buClr>
                <a:schemeClr val="tx1"/>
              </a:buClr>
              <a:buSzPct val="100000"/>
              <a:buFont typeface="Wingdings" pitchFamily="2" charset="2"/>
              <a:buChar char="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Přímá spojnice 2"/>
          <p:cNvCxnSpPr/>
          <p:nvPr userDrawn="1"/>
        </p:nvCxnSpPr>
        <p:spPr>
          <a:xfrm>
            <a:off x="-9128" y="6813376"/>
            <a:ext cx="91620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 txBox="1">
            <a:spLocks noChangeArrowheads="1"/>
          </p:cNvSpPr>
          <p:nvPr userDrawn="1"/>
        </p:nvSpPr>
        <p:spPr>
          <a:xfrm>
            <a:off x="8820471" y="6757588"/>
            <a:ext cx="308827" cy="76994"/>
          </a:xfrm>
          <a:prstGeom prst="rect">
            <a:avLst/>
          </a:prstGeom>
        </p:spPr>
        <p:txBody>
          <a:bodyPr lIns="0" tIns="0" rIns="0" bIns="0"/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800" b="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8D35917-B70F-4C8C-B8FD-191AA96C360F}" type="slidenum">
              <a:rPr lang="cs-CZ" sz="7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/>
              <a:t>Klepnutím lze upravit styl předlohy nadpisů.</a:t>
            </a:r>
            <a:endParaRPr lang="cs-CZ" noProof="0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8144" y="2348880"/>
            <a:ext cx="2808312" cy="2808312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marL="0" indent="0" algn="ctr">
              <a:buNone/>
              <a:tabLst>
                <a:tab pos="8697913" algn="r"/>
              </a:tabLst>
              <a:defRPr lang="cs-CZ" sz="3200" kern="1200" noProof="0" dirty="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Základní textové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  <a:prstGeom prst="rect">
            <a:avLst/>
          </a:prstGeom>
          <a:noFill/>
        </p:spPr>
        <p:txBody>
          <a:bodyPr lIns="36000" tIns="0" rIns="36000" bIns="0" anchor="ctr" anchorCtr="0"/>
          <a:lstStyle>
            <a:lvl1pPr algn="l">
              <a:defRPr kumimoji="0" lang="cs-CZ" sz="1800" b="1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cs-CZ" noProof="0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  <a:prstGeom prst="rect">
            <a:avLst/>
          </a:prstGeom>
          <a:noFill/>
        </p:spPr>
        <p:txBody>
          <a:bodyPr lIns="36000" tIns="0" rIns="3600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tabLst>
                <a:tab pos="8697913" algn="r"/>
              </a:tabLst>
              <a:def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cxnSp>
        <p:nvCxnSpPr>
          <p:cNvPr id="11" name="Přímá spojnice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Přímá spojnice 2"/>
          <p:cNvCxnSpPr/>
          <p:nvPr userDrawn="1"/>
        </p:nvCxnSpPr>
        <p:spPr>
          <a:xfrm>
            <a:off x="-9128" y="6813376"/>
            <a:ext cx="91620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 txBox="1">
            <a:spLocks noChangeArrowheads="1"/>
          </p:cNvSpPr>
          <p:nvPr userDrawn="1"/>
        </p:nvSpPr>
        <p:spPr>
          <a:xfrm>
            <a:off x="8820471" y="6757588"/>
            <a:ext cx="308827" cy="76994"/>
          </a:xfrm>
          <a:prstGeom prst="rect">
            <a:avLst/>
          </a:prstGeom>
        </p:spPr>
        <p:txBody>
          <a:bodyPr lIns="0" tIns="0" rIns="0" bIns="0"/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800" b="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8D35917-B70F-4C8C-B8FD-191AA96C360F}" type="slidenum">
              <a:rPr lang="cs-CZ" sz="7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403" y="5085184"/>
            <a:ext cx="5226670" cy="1175793"/>
          </a:xfrm>
          <a:prstGeom prst="rect">
            <a:avLst/>
          </a:prstGeom>
        </p:spPr>
      </p:pic>
      <p:sp>
        <p:nvSpPr>
          <p:cNvPr id="23" name="Zástupný symbol pro text 22"/>
          <p:cNvSpPr>
            <a:spLocks noGrp="1"/>
          </p:cNvSpPr>
          <p:nvPr>
            <p:ph type="body" sz="quarter" idx="10"/>
          </p:nvPr>
        </p:nvSpPr>
        <p:spPr>
          <a:xfrm>
            <a:off x="107950" y="2780928"/>
            <a:ext cx="8856663" cy="720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quarter" idx="11"/>
          </p:nvPr>
        </p:nvSpPr>
        <p:spPr>
          <a:xfrm>
            <a:off x="107504" y="3645024"/>
            <a:ext cx="8856662" cy="2880320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cxnSp>
        <p:nvCxnSpPr>
          <p:cNvPr id="15" name="Přímá spojnice 2"/>
          <p:cNvCxnSpPr/>
          <p:nvPr userDrawn="1"/>
        </p:nvCxnSpPr>
        <p:spPr>
          <a:xfrm>
            <a:off x="0" y="3573016"/>
            <a:ext cx="9144000" cy="0"/>
          </a:xfrm>
          <a:prstGeom prst="line">
            <a:avLst/>
          </a:prstGeom>
          <a:ln>
            <a:solidFill>
              <a:srgbClr val="5BB5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251520" y="0"/>
            <a:ext cx="144016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Nový obrázek (26).jpg"/>
          <p:cNvPicPr>
            <a:picLocks noChangeAspect="1"/>
          </p:cNvPicPr>
          <p:nvPr userDrawn="1"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225392" y="816344"/>
            <a:ext cx="8667087" cy="563699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588" y="4869160"/>
            <a:ext cx="9144000" cy="1872208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Obdélník 17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Nový obrázek (25).jpg"/>
          <p:cNvPicPr>
            <a:picLocks noChangeAspect="1"/>
          </p:cNvPicPr>
          <p:nvPr userDrawn="1"/>
        </p:nvPicPr>
        <p:blipFill>
          <a:blip r:embed="rId2" cstate="print">
            <a:lum bright="40000" contrast="-50000"/>
          </a:blip>
          <a:stretch>
            <a:fillRect/>
          </a:stretch>
        </p:blipFill>
        <p:spPr>
          <a:xfrm>
            <a:off x="214348" y="732259"/>
            <a:ext cx="8678132" cy="4127198"/>
          </a:xfrm>
          <a:prstGeom prst="rect">
            <a:avLst/>
          </a:prstGeom>
        </p:spPr>
      </p:pic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2" name="Skupina 11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Obdélník 10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grpSp>
        <p:nvGrpSpPr>
          <p:cNvPr id="2" name="Skupina 16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7" name="Obrázek 16" descr="Nový obrázek (13).jpg"/>
          <p:cNvPicPr>
            <a:picLocks noChangeAspect="1"/>
          </p:cNvPicPr>
          <p:nvPr userDrawn="1"/>
        </p:nvPicPr>
        <p:blipFill>
          <a:blip r:embed="rId4" cstate="print">
            <a:lum bright="40000" contrast="-50000"/>
          </a:blip>
          <a:stretch>
            <a:fillRect/>
          </a:stretch>
        </p:blipFill>
        <p:spPr>
          <a:xfrm>
            <a:off x="225393" y="943557"/>
            <a:ext cx="8658378" cy="39078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520" y="5877273"/>
            <a:ext cx="8640960" cy="288032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Název klienta</a:t>
            </a:r>
          </a:p>
        </p:txBody>
      </p:sp>
      <p:sp>
        <p:nvSpPr>
          <p:cNvPr id="26" name="Zástupný symbol pro text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51520" y="6165305"/>
            <a:ext cx="8640960" cy="288031"/>
          </a:xfrm>
          <a:prstGeom prst="rect">
            <a:avLst/>
          </a:prstGeom>
        </p:spPr>
        <p:txBody>
          <a:bodyPr lIns="36000" tIns="0" rIns="36000" bIns="0"/>
          <a:lstStyle>
            <a:lvl1pPr algn="r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</a:p>
        </p:txBody>
      </p:sp>
      <p:sp>
        <p:nvSpPr>
          <p:cNvPr id="23" name="Zástupný symbol pro text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24050" y="4941168"/>
            <a:ext cx="6768430" cy="720725"/>
          </a:xfrm>
          <a:prstGeom prst="rect">
            <a:avLst/>
          </a:prstGeom>
        </p:spPr>
        <p:txBody>
          <a:bodyPr lIns="36000" tIns="0" rIns="36000" bIns="0" anchor="ctr" anchorCtr="0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5BB53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 smtClean="0"/>
              <a:t>Titul dokumentu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17612" y="4941168"/>
            <a:ext cx="1908000" cy="72008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rgbClr val="5BB531"/>
              </a:buClr>
              <a:buSzPct val="125000"/>
              <a:buFont typeface="Arial" pitchFamily="34" charset="0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361950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5429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895350" indent="-171450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1076325" indent="-180975">
              <a:buSzPct val="125000"/>
              <a:buFont typeface="Arial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smtClean="0"/>
              <a:t>logo klienta</a:t>
            </a:r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285428" y="6483340"/>
            <a:ext cx="1315194" cy="310355"/>
            <a:chOff x="285428" y="6483340"/>
            <a:chExt cx="1315194" cy="310355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428" y="6483340"/>
              <a:ext cx="628471" cy="3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obrázek 3" descr="http://www.conversition.com/wp-content/uploads/2011/02/esomar-logo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2550" y="6539745"/>
              <a:ext cx="648072" cy="215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délník 12"/>
          <p:cNvSpPr/>
          <p:nvPr userDrawn="1"/>
        </p:nvSpPr>
        <p:spPr>
          <a:xfrm>
            <a:off x="7413079" y="6462861"/>
            <a:ext cx="15488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>
              <a:spcBef>
                <a:spcPts val="1800"/>
              </a:spcBef>
            </a:pP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© ppm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f</a:t>
            </a:r>
            <a:r>
              <a:rPr lang="cs-CZ" sz="110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actum</a:t>
            </a:r>
            <a:r>
              <a:rPr lang="cs-CZ" sz="110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charset="0"/>
              </a:rPr>
              <a:t> research</a:t>
            </a:r>
            <a:endParaRPr lang="en-US" sz="110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7" name="Obrázek 16" descr="Nový obrázek (21)a.jpg"/>
          <p:cNvPicPr>
            <a:picLocks noChangeAspect="1"/>
          </p:cNvPicPr>
          <p:nvPr userDrawn="1"/>
        </p:nvPicPr>
        <p:blipFill>
          <a:blip r:embed="rId4" cstate="print">
            <a:lum bright="40000" contrast="-50000"/>
          </a:blip>
          <a:stretch>
            <a:fillRect/>
          </a:stretch>
        </p:blipFill>
        <p:spPr>
          <a:xfrm>
            <a:off x="205638" y="853338"/>
            <a:ext cx="8686841" cy="4032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cs-CZ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dirty="0" smtClean="0"/>
              <a:t>Klepnutím lze upravit styl předlohy nadpisů.</a:t>
            </a:r>
            <a:endParaRPr lang="cs-CZ" noProof="0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idx="1"/>
          </p:nvPr>
        </p:nvSpPr>
        <p:spPr>
          <a:xfrm>
            <a:off x="5868144" y="2348880"/>
            <a:ext cx="2808312" cy="2808312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marL="0" indent="0" algn="ctr">
              <a:buNone/>
              <a:tabLst>
                <a:tab pos="8697913" algn="r"/>
              </a:tabLst>
              <a:defRPr lang="cs-CZ" sz="3200" kern="1200" noProof="0" dirty="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5"/>
          <p:cNvSpPr/>
          <p:nvPr userDrawn="1"/>
        </p:nvSpPr>
        <p:spPr>
          <a:xfrm>
            <a:off x="5868456" y="2348880"/>
            <a:ext cx="2808000" cy="28083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0000">
                <a:schemeClr val="bg1"/>
              </a:gs>
              <a:gs pos="80000">
                <a:schemeClr val="accent1"/>
              </a:gs>
              <a:gs pos="100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96376" y="5229200"/>
            <a:ext cx="8280080" cy="1224136"/>
          </a:xfrm>
          <a:prstGeom prst="rect">
            <a:avLst/>
          </a:prstGeom>
          <a:noFill/>
        </p:spPr>
        <p:txBody>
          <a:bodyPr lIns="36000" tIns="36000" rIns="36000" bIns="36000" anchor="t" anchorCtr="0"/>
          <a:lstStyle>
            <a:lvl1pPr algn="r">
              <a:defRPr lang="cs-CZ" sz="4000" b="1" kern="1200" noProof="0" dirty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G:\Sekretariat\Vendula Trávníčková\GRAFIKA FI\logo_ppm.jpg"/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812360" y="0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884368" y="55815"/>
            <a:ext cx="1224136" cy="6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803" r:id="rId2"/>
    <p:sldLayoutId id="2147483937" r:id="rId3"/>
    <p:sldLayoutId id="2147483938" r:id="rId4"/>
    <p:sldLayoutId id="2147483922" r:id="rId5"/>
    <p:sldLayoutId id="2147483802" r:id="rId6"/>
    <p:sldLayoutId id="2147483943" r:id="rId7"/>
    <p:sldLayoutId id="2147483944" r:id="rId8"/>
    <p:sldLayoutId id="2147483945" r:id="rId9"/>
    <p:sldLayoutId id="2147483946" r:id="rId10"/>
    <p:sldLayoutId id="2147483960" r:id="rId11"/>
    <p:sldLayoutId id="2147483947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  <p:sldLayoutId id="2147483957" r:id="rId21"/>
    <p:sldLayoutId id="2147483958" r:id="rId22"/>
    <p:sldLayoutId id="2147483959" r:id="rId23"/>
    <p:sldLayoutId id="2147483965" r:id="rId2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G:\Sekretariat\Vendula Trávníčková\GRAFIKA FI\logo_ppm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12360" y="0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17693" y="96441"/>
            <a:ext cx="1224136" cy="63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6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5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Červen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2022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323528" y="4869160"/>
            <a:ext cx="8568952" cy="792088"/>
          </a:xfrm>
        </p:spPr>
        <p:txBody>
          <a:bodyPr/>
          <a:lstStyle/>
          <a:p>
            <a:endParaRPr lang="cs-CZ" sz="2000" dirty="0" smtClean="0"/>
          </a:p>
          <a:p>
            <a:endParaRPr lang="cs-CZ" sz="2000" dirty="0" smtClean="0"/>
          </a:p>
          <a:p>
            <a:r>
              <a:rPr lang="pl-PL" sz="2000" dirty="0" smtClean="0"/>
              <a:t> VEŘEJNÉ MÍNĚNÍ V MČ PRAHA 13 </a:t>
            </a:r>
            <a:endParaRPr lang="cs-CZ" sz="20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Analýza postojů a názorů obyvatel MČ </a:t>
            </a:r>
            <a:endParaRPr lang="cs-CZ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Picture 3" descr="logoIQ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462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brigada\Desktop\Praha-13-300x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066134"/>
            <a:ext cx="1659135" cy="1791866"/>
          </a:xfrm>
          <a:prstGeom prst="rect">
            <a:avLst/>
          </a:prstGeom>
          <a:noFill/>
        </p:spPr>
      </p:pic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7740351" cy="5085184"/>
          </a:xfrm>
          <a:prstGeom prst="rect">
            <a:avLst/>
          </a:prstGeom>
          <a:noFill/>
        </p:spPr>
      </p:pic>
      <p:pic>
        <p:nvPicPr>
          <p:cNvPr id="1030" name="Picture 6" descr="Výsledek obrázku pro bílá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764705"/>
            <a:ext cx="1403648" cy="432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Q2. Co Vás na Praze 13 naopak ruší, obtěžuje nebo rozčiluje?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Negativa lokality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8024" y="2132856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Téměř 4 z 10 obyvatel neuvádí žádná negativa lokality.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Častěji se takto vyjadřují mladí do 29 let a ti, kteří nevlastní auto.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Ti, kteří nějaké problémy zmiňují, nejčastěji uvádějí problematické parkování.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Parkování častěji trápí muže, lidi v produktivním věku (30-59 let), domácnosti s malými dětmi a logicky ty, co vlastní auto.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Dále obyvatele obtěžuje hustá doprava, nepořádek zejména po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pejskařích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, ale i ten spojený s nedostatkem popelnic, velké množství cizinců případně výskyt problémových skupin obyvatel (bezdomovci, opilci nebo drogově závislí).</a:t>
            </a:r>
            <a:r>
              <a:rPr lang="cs-CZ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cs-CZ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106" y="1916832"/>
            <a:ext cx="4224894" cy="3700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Q2. Co Vás na Praze 13 naopak ruší, obtěžuje nebo rozčiluje?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negativa lokality - 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056" y="508518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Hustou dopravu častěji zmiňují obyvatelé zóny III ( Stodůlky jih + Nová kolonie) a zóny VI (Sídliště Stodůlky + Západní město), což jsou oblasti blízko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Rozvadovské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spojky.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Obyvatelé zóny V, kam patří Velká ohrada, častěji zmiňují nepořádek, nízkou dostupnost a velký počet cizinců.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7504" y="4797152"/>
            <a:ext cx="6984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nadprůměrnou četnost zmínění,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podprůměrnou četnost zmínění.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8987890"/>
              </p:ext>
            </p:extLst>
          </p:nvPr>
        </p:nvGraphicFramePr>
        <p:xfrm>
          <a:off x="251523" y="1628797"/>
          <a:ext cx="8712962" cy="3028829"/>
        </p:xfrm>
        <a:graphic>
          <a:graphicData uri="http://schemas.openxmlformats.org/drawingml/2006/table">
            <a:tbl>
              <a:tblPr/>
              <a:tblGrid>
                <a:gridCol w="720077"/>
                <a:gridCol w="504056"/>
                <a:gridCol w="504056"/>
                <a:gridCol w="504056"/>
                <a:gridCol w="432048"/>
                <a:gridCol w="504056"/>
                <a:gridCol w="648072"/>
                <a:gridCol w="576064"/>
                <a:gridCol w="648072"/>
                <a:gridCol w="720080"/>
                <a:gridCol w="576064"/>
                <a:gridCol w="576064"/>
                <a:gridCol w="709657"/>
                <a:gridCol w="545270"/>
                <a:gridCol w="545270"/>
              </a:tblGrid>
              <a:tr h="109814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712" marR="7712" marT="7712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Nic, nevadí</a:t>
                      </a: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Hustá doprava</a:t>
                      </a: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Cizinci, Romové</a:t>
                      </a: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Hluk</a:t>
                      </a: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Velká hustota lidí</a:t>
                      </a: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Problema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tické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parkování</a:t>
                      </a: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Bezdo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movci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opilci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drogově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závislí</a:t>
                      </a: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Nedosta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tečná 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bezpeč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nost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kriminalita</a:t>
                      </a: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Nízká dostupnost, špatné občanské vyžití</a:t>
                      </a: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Cyklisté, 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cyklo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pruhy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Sousedé, děti, mládež</a:t>
                      </a: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Nepořádek (po pejskařích), nedostatek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popelnic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Špatný stav silnic,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chodníků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budov…</a:t>
                      </a: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Nová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výstavba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úbytek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zeleně</a:t>
                      </a:r>
                    </a:p>
                  </a:txBody>
                  <a:tcPr marL="7712" marR="7712" marT="771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53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712" marR="7712" marT="7712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</a:t>
                      </a:r>
                    </a:p>
                  </a:txBody>
                  <a:tcPr marL="7712" marR="7712" marT="7712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36,2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17,2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</a:t>
                      </a:r>
                    </a:p>
                  </a:txBody>
                  <a:tcPr marL="7712" marR="7712" marT="7712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40,3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III</a:t>
                      </a:r>
                    </a:p>
                  </a:txBody>
                  <a:tcPr marL="7712" marR="7712" marT="7712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38,6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IV</a:t>
                      </a:r>
                    </a:p>
                  </a:txBody>
                  <a:tcPr marL="7712" marR="7712" marT="7712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</a:t>
                      </a:r>
                    </a:p>
                  </a:txBody>
                  <a:tcPr marL="7712" marR="7712" marT="7712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VI</a:t>
                      </a:r>
                    </a:p>
                  </a:txBody>
                  <a:tcPr marL="7712" marR="7712" marT="7712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15-29 let</a:t>
                      </a:r>
                    </a:p>
                  </a:txBody>
                  <a:tcPr marL="7712" marR="7712" marT="7712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30-44 let</a:t>
                      </a:r>
                    </a:p>
                  </a:txBody>
                  <a:tcPr marL="7712" marR="7712" marT="7712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14,6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45-59 let</a:t>
                      </a:r>
                    </a:p>
                  </a:txBody>
                  <a:tcPr marL="7712" marR="7712" marT="7712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33,7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18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a více let</a:t>
                      </a:r>
                    </a:p>
                  </a:txBody>
                  <a:tcPr marL="7712" marR="7712" marT="7712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7712" marR="7712" marT="77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94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pl-PL" dirty="0" smtClean="0"/>
              <a:t>Q3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r>
              <a:rPr lang="pl-PL" dirty="0"/>
              <a:t>A je něco, co postrádáte na Praze 13? Co Vám zde chybí?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Co chybí na </a:t>
            </a:r>
            <a:r>
              <a:rPr lang="cs-CZ" dirty="0" err="1" smtClean="0">
                <a:solidFill>
                  <a:srgbClr val="000000"/>
                </a:solidFill>
              </a:rPr>
              <a:t>praze</a:t>
            </a:r>
            <a:r>
              <a:rPr lang="cs-CZ" dirty="0" smtClean="0">
                <a:solidFill>
                  <a:srgbClr val="000000"/>
                </a:solidFill>
              </a:rPr>
              <a:t> 13?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041998" cy="349940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788024" y="2132856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Polovině obyvatel na Praze 13 nic nechybí.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Častěji se jedná o ty, kteří nemají automobil, jsou politicky aktivní a bydlí v okrajových zónách MČ.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Pokud už lidem něco chybí opět zmiňují lepší parkování, případně kulturní vyžití nebo služby, restaurace a bary.</a:t>
            </a:r>
            <a:endParaRPr lang="cs-CZ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pl-PL" dirty="0" smtClean="0"/>
              <a:t>Q3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r>
              <a:rPr lang="pl-PL" dirty="0"/>
              <a:t>A je něco, co postrádáte na Praze 13? Co Vám zde chybí?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Co chybí na </a:t>
            </a:r>
            <a:r>
              <a:rPr lang="cs-CZ" dirty="0" err="1" smtClean="0">
                <a:solidFill>
                  <a:srgbClr val="000000"/>
                </a:solidFill>
              </a:rPr>
              <a:t>praze</a:t>
            </a:r>
            <a:r>
              <a:rPr lang="cs-CZ" dirty="0" smtClean="0">
                <a:solidFill>
                  <a:srgbClr val="000000"/>
                </a:solidFill>
              </a:rPr>
              <a:t> 13? - třídění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056" y="523210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Obyvatelům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zóny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I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častěji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nic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nechybí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Obyvatelům zóny II (Nové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Butovice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) chybí lepší parkování. V zóně V (sídliště Velká Ohrada + Velká Ohrada) zase častěji než v jiných zónách zmiňují chybějící kulturní vyžití. Zeleň, parky a vodní prvky chybí častěji než jinde obyvatelům zóny IV (sídliště Lužiny).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5495460"/>
              </p:ext>
            </p:extLst>
          </p:nvPr>
        </p:nvGraphicFramePr>
        <p:xfrm>
          <a:off x="179506" y="1772816"/>
          <a:ext cx="8784000" cy="3092914"/>
        </p:xfrm>
        <a:graphic>
          <a:graphicData uri="http://schemas.openxmlformats.org/drawingml/2006/table">
            <a:tbl>
              <a:tblPr/>
              <a:tblGrid>
                <a:gridCol w="720000"/>
                <a:gridCol w="504000"/>
                <a:gridCol w="576206"/>
                <a:gridCol w="431794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76766"/>
                <a:gridCol w="431234"/>
                <a:gridCol w="504000"/>
                <a:gridCol w="504000"/>
                <a:gridCol w="504000"/>
              </a:tblGrid>
              <a:tr h="56203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54" marR="6854" marT="6854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Nechybí nic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obchodů/nákup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možností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Lepší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parko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vání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Bazén, biotop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Kulturní vyžití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Častější spojení MHD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Služby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Sporto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viště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cyk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stezky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dětská hřiště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 laviček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Lepší údržba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veřej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prostor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Restau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hospody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bary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Lékařské služby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Školy, školky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Zeleň, parky, kašny, pítka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Policejní hlídky</a:t>
                      </a: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Klid, 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soukro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4" marR="6854" marT="685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393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Muž</a:t>
                      </a:r>
                    </a:p>
                  </a:txBody>
                  <a:tcPr marL="6854" marR="6854" marT="6854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53,6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081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Žena</a:t>
                      </a:r>
                    </a:p>
                  </a:txBody>
                  <a:tcPr marL="6854" marR="6854" marT="6854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081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</a:t>
                      </a:r>
                    </a:p>
                  </a:txBody>
                  <a:tcPr marL="6854" marR="6854" marT="6854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081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</a:t>
                      </a:r>
                    </a:p>
                  </a:txBody>
                  <a:tcPr marL="6854" marR="6854" marT="6854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57,5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081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III</a:t>
                      </a:r>
                    </a:p>
                  </a:txBody>
                  <a:tcPr marL="6854" marR="6854" marT="6854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081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IV</a:t>
                      </a:r>
                    </a:p>
                  </a:txBody>
                  <a:tcPr marL="6854" marR="6854" marT="6854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081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</a:t>
                      </a:r>
                    </a:p>
                  </a:txBody>
                  <a:tcPr marL="6854" marR="6854" marT="6854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41,6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081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VI</a:t>
                      </a:r>
                    </a:p>
                  </a:txBody>
                  <a:tcPr marL="6854" marR="6854" marT="6854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7081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Vlastní automobil</a:t>
                      </a:r>
                    </a:p>
                  </a:txBody>
                  <a:tcPr marL="6854" marR="6854" marT="6854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393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Nevlastní automobil</a:t>
                      </a:r>
                    </a:p>
                  </a:txBody>
                  <a:tcPr marL="6854" marR="6854" marT="6854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6854" marR="6854" marT="6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107504" y="4910971"/>
            <a:ext cx="6984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nadprůměrnou četnost zmínění,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podprůměrnou četnost zmínění.</a:t>
            </a:r>
          </a:p>
        </p:txBody>
      </p:sp>
    </p:spTree>
    <p:extLst>
      <p:ext uri="{BB962C8B-B14F-4D97-AF65-F5344CB8AC3E}">
        <p14:creationId xmlns:p14="http://schemas.microsoft.com/office/powerpoint/2010/main" xmlns="" val="20015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" y="1402804"/>
            <a:ext cx="5867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199960" cy="179984"/>
          </a:xfrm>
        </p:spPr>
        <p:txBody>
          <a:bodyPr/>
          <a:lstStyle/>
          <a:p>
            <a:r>
              <a:rPr lang="cs-CZ" dirty="0"/>
              <a:t>Q4. Jak jste celkově spokojen/a se životem v městské části Praha 13? Prosím označte na škále 1-10, kde 1=vůbec nejsem spokojen/a </a:t>
            </a:r>
            <a:r>
              <a:rPr lang="cs-CZ" dirty="0" err="1"/>
              <a:t>a</a:t>
            </a:r>
            <a:r>
              <a:rPr lang="cs-CZ" dirty="0"/>
              <a:t> 10=jsem zcela spokojen/a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Celková spokojenost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80112" y="1594535"/>
            <a:ext cx="3383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Většina obyvatel je celkově s bydlením na Praze 13 spokojena. Dvě nejvyšší hodnocení na škále 1-10 uvádí téměř polovina z nich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(47 %)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Nejvyšší spokojenost deklarují mladí do 29 let, lidé s vyššími příjmy domácnosti, ti kteří nevlastní auto, lidé bydlící v bytových domech a domácnosti s malými dětmi.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932040" y="2708920"/>
            <a:ext cx="28803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3717032"/>
            <a:ext cx="28803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932040" y="5013176"/>
            <a:ext cx="28803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932040" y="5301208"/>
            <a:ext cx="28803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932040" y="4437112"/>
            <a:ext cx="28803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199960" cy="307777"/>
          </a:xfrm>
        </p:spPr>
        <p:txBody>
          <a:bodyPr/>
          <a:lstStyle/>
          <a:p>
            <a:r>
              <a:rPr lang="cs-CZ" dirty="0"/>
              <a:t>Q5. A nyní jak jste spokojen/a s následujícími atributy života ve Vaší lokalitě</a:t>
            </a:r>
            <a:r>
              <a:rPr lang="cs-CZ" dirty="0" smtClean="0"/>
              <a:t>? Při </a:t>
            </a:r>
            <a:r>
              <a:rPr lang="cs-CZ" dirty="0"/>
              <a:t>uvažování o těchto problémech prosím uvažujte, jak jste s atributy spokojen/a v okolí Vašeho bydliště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Spokojenost s jednotlivými aspekty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55725"/>
            <a:ext cx="77724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467056" y="551723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Mezi jednotlivými aspekty jednoznačně vede spokojenost s využíváním MHD a zeleň v okolí bydliště. Následuje dostupnost škol a školek, možnost sportovního vyžití a možnosti nakupování.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Naopak nejhůře je hodnocena možnost parkování v místě bydliště – nejvíce nespokojeni jsou obyvatelé panelových domů na sídlišti.</a:t>
            </a:r>
          </a:p>
        </p:txBody>
      </p:sp>
    </p:spTree>
    <p:extLst>
      <p:ext uri="{BB962C8B-B14F-4D97-AF65-F5344CB8AC3E}">
        <p14:creationId xmlns:p14="http://schemas.microsoft.com/office/powerpoint/2010/main" xmlns="" val="29438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199960" cy="307777"/>
          </a:xfrm>
        </p:spPr>
        <p:txBody>
          <a:bodyPr/>
          <a:lstStyle/>
          <a:p>
            <a:r>
              <a:rPr lang="cs-CZ" dirty="0"/>
              <a:t>Q5. A nyní jak jste spokojen/a s následujícími atributy života ve Vaší lokalitě</a:t>
            </a:r>
            <a:r>
              <a:rPr lang="cs-CZ" dirty="0" smtClean="0"/>
              <a:t>? Při </a:t>
            </a:r>
            <a:r>
              <a:rPr lang="cs-CZ" dirty="0"/>
              <a:t>uvažování o těchto problémech prosím uvažujte, jak jste s atributy spokojen/a v okolí Vašeho bydliště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Spokojenost s jednotlivými aspekty - třídění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5157192"/>
            <a:ext cx="864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Nejvíce jsou v průměrném hodnocení spokojeni obyvatelé zóny I a zóny IV. Naopak nižší průměrnou spokojenost vykazují obyvatelé zóny VI (ovšem i zde jsme na průměrném hodnocení, které nejde pod hodnotu 7 z 10bododvé škály).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Obyvatelé zóny II jsou méně spokojeni se sousedy a bezpečností v okolí bydliště.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Obyvatelé zóny III zase mírně hůře hodnotí možnosti nakupování, možnosti zábavy a relaxace, využívání MHD a čistotu ulic.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2932083"/>
              </p:ext>
            </p:extLst>
          </p:nvPr>
        </p:nvGraphicFramePr>
        <p:xfrm>
          <a:off x="179508" y="1772816"/>
          <a:ext cx="8928000" cy="3116229"/>
        </p:xfrm>
        <a:graphic>
          <a:graphicData uri="http://schemas.openxmlformats.org/drawingml/2006/table">
            <a:tbl>
              <a:tblPr/>
              <a:tblGrid>
                <a:gridCol w="864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501145"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593" marR="7593" marT="7593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Vzhled domů v mém okolí</a:t>
                      </a: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Zeleň a parky v mém okolí</a:t>
                      </a: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Možnosti 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nakupo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vání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Možnosti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vyžit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Možnosti zábavy a relaxace</a:t>
                      </a: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Využívání MHD</a:t>
                      </a: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Parkování v místě Vašeho bydliště</a:t>
                      </a: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Sousedé, lidé ve Vašem okolí</a:t>
                      </a: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Bezpeč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nost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Čistota ulic na Praze 13</a:t>
                      </a: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Dostup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nost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MŠ</a:t>
                      </a: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Kapacita MŠ</a:t>
                      </a: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Dostup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nost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ZŠ</a:t>
                      </a: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Kapacita ZŠ</a:t>
                      </a:r>
                    </a:p>
                  </a:txBody>
                  <a:tcPr marL="7593" marR="7593" marT="7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945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93" marR="7593" marT="759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45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</a:t>
                      </a:r>
                    </a:p>
                  </a:txBody>
                  <a:tcPr marL="7593" marR="7593" marT="759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9,24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8,44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</a:t>
                      </a:r>
                    </a:p>
                  </a:txBody>
                  <a:tcPr marL="7593" marR="7593" marT="759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8,24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7,82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III</a:t>
                      </a:r>
                    </a:p>
                  </a:txBody>
                  <a:tcPr marL="7593" marR="7593" marT="759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7,45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7,95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7,74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8,15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IV</a:t>
                      </a:r>
                    </a:p>
                  </a:txBody>
                  <a:tcPr marL="7593" marR="7593" marT="759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8,65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9,05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7,74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</a:t>
                      </a:r>
                    </a:p>
                  </a:txBody>
                  <a:tcPr marL="7593" marR="7593" marT="759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7,85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7,94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VI</a:t>
                      </a:r>
                    </a:p>
                  </a:txBody>
                  <a:tcPr marL="7593" marR="7593" marT="759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7,42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7,62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7,45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7,35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Vlastní automobil</a:t>
                      </a:r>
                    </a:p>
                  </a:txBody>
                  <a:tcPr marL="7593" marR="7593" marT="759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7,94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8,22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Nevlastní automobil</a:t>
                      </a:r>
                    </a:p>
                  </a:txBody>
                  <a:tcPr marL="7593" marR="7593" marT="759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8,72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7,95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7,92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Bytový dům</a:t>
                      </a:r>
                    </a:p>
                  </a:txBody>
                  <a:tcPr marL="7593" marR="7593" marT="759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8,22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8,42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8,65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6,72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8,22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8,32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8,15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862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Rodinný dům</a:t>
                      </a:r>
                    </a:p>
                  </a:txBody>
                  <a:tcPr marL="7593" marR="7593" marT="759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7,95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5945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Panelový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dům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93" marR="7593" marT="759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8,49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8,07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8,26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8,55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7,53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7,64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8,30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7,08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8,51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7,74</a:t>
                      </a:r>
                    </a:p>
                  </a:txBody>
                  <a:tcPr marL="7593" marR="7593" marT="75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107504" y="126876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>
                <a:latin typeface="Calibri" pitchFamily="34" charset="0"/>
              </a:rPr>
              <a:t>Hodnocení spokojenosti s jednotlivými atributy</a:t>
            </a:r>
          </a:p>
          <a:p>
            <a:r>
              <a:rPr lang="cs-CZ" sz="1000" i="1" dirty="0" smtClean="0">
                <a:latin typeface="Calibri" pitchFamily="34" charset="0"/>
              </a:rPr>
              <a:t>(vážené aritmetické průměry za vybrané třídící proměnné, zejména jednotlivé zóny na škále 1=nejméně spokojen/a – 10=nejvíce spokojen/a)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2008" y="4869160"/>
            <a:ext cx="8748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nadprůměrnou úroveň spokojenosti,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podprůměrnou úroveň spokojenosti.</a:t>
            </a:r>
          </a:p>
        </p:txBody>
      </p:sp>
    </p:spTree>
    <p:extLst>
      <p:ext uri="{BB962C8B-B14F-4D97-AF65-F5344CB8AC3E}">
        <p14:creationId xmlns:p14="http://schemas.microsoft.com/office/powerpoint/2010/main" xmlns="" val="7330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Výstavba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153888"/>
          </a:xfrm>
        </p:spPr>
        <p:txBody>
          <a:bodyPr/>
          <a:lstStyle/>
          <a:p>
            <a:r>
              <a:rPr lang="cs-CZ" dirty="0"/>
              <a:t>V1. Víte o tom, že v Praze 13 se realizovaly/ v současné době realizují tyto investice</a:t>
            </a:r>
            <a:r>
              <a:rPr lang="cs-CZ" dirty="0" smtClean="0"/>
              <a:t>?</a:t>
            </a:r>
            <a:r>
              <a:rPr lang="en-US" dirty="0" smtClean="0"/>
              <a:t>          </a:t>
            </a:r>
            <a:r>
              <a:rPr lang="pl-PL" dirty="0" smtClean="0"/>
              <a:t>V2</a:t>
            </a:r>
            <a:r>
              <a:rPr lang="pl-PL" dirty="0"/>
              <a:t>. Jak tyto stavby hodnotíte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Znalost a potřebnost realizovaných investic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564" r="3466"/>
          <a:stretch>
            <a:fillRect/>
          </a:stretch>
        </p:blipFill>
        <p:spPr bwMode="auto">
          <a:xfrm>
            <a:off x="0" y="1268760"/>
            <a:ext cx="8964488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323528" y="4869160"/>
            <a:ext cx="8640472" cy="188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Přehled o realizovaných investicích na Praze 13 má přibližně 40% obyvatel. Největší podíl lidí zaznamenalo úpravy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Dalejského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parku a realizaci garážového domu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Petržílkova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 Naopak nejmenší podíl lidí ví o MŠ pro děti od 2 let, což může být dáno specifikem takovéto stavby  (zájem o školky předpokládáme převážně u lidí, kteří aktuálně mají nebo plánují děti.)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Všechny stavby jsou považovány za potřebné (průměrné hodnocení nepřesahuje hodnotu 2 = spíše potřebné).  Jako nejvíce potřebné jsou vnímané investice do bytů pro seniory a následně do domova pro seniory, MŠ pro děti od 2 let a garážového domu.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153888"/>
          </a:xfrm>
        </p:spPr>
        <p:txBody>
          <a:bodyPr/>
          <a:lstStyle/>
          <a:p>
            <a:r>
              <a:rPr lang="pl-PL" dirty="0"/>
              <a:t>V2. Jak tyto stavby hodnotíte?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potřebnost realizovaných investic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056" y="530411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Jako nejvíce potřebné hodnotí investice spojené s ubytováním seniorů obyvatelé zóny V, starší lidé nad 60 let a ženy.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Skatepark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je zase vítaná investice pro mladé do 29 let a obyvatele sídliště Lužiny – zóna IV, kde je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skatepark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postaven.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7012755"/>
              </p:ext>
            </p:extLst>
          </p:nvPr>
        </p:nvGraphicFramePr>
        <p:xfrm>
          <a:off x="179512" y="1782568"/>
          <a:ext cx="8316113" cy="3014584"/>
        </p:xfrm>
        <a:graphic>
          <a:graphicData uri="http://schemas.openxmlformats.org/drawingml/2006/table">
            <a:tbl>
              <a:tblPr/>
              <a:tblGrid>
                <a:gridCol w="1008113"/>
                <a:gridCol w="1044000"/>
                <a:gridCol w="1044000"/>
                <a:gridCol w="1044000"/>
                <a:gridCol w="1044000"/>
                <a:gridCol w="1044000"/>
                <a:gridCol w="1044000"/>
                <a:gridCol w="1044000"/>
              </a:tblGrid>
              <a:tr h="71143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Byty pro seniory ve Středisku sociálních služeb Lukáš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Dům pro seniory Zity Kabátové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Mateřská škola pro děti od 2 let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Úprava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Dalejského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parku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Revitalizace vnitrobloku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Fingerova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Garážový dům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Petržílkova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Skatepark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Lužiny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4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4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Muž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4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Žena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4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4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4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4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IV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6724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4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VI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6724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15-29 let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6724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30-44 let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4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45-59 let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4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a více let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107504" y="1218818"/>
            <a:ext cx="7416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>
                <a:latin typeface="Calibri" pitchFamily="34" charset="0"/>
              </a:rPr>
              <a:t>Hodnocení potřebnosti uvedených staveb</a:t>
            </a:r>
          </a:p>
          <a:p>
            <a:r>
              <a:rPr lang="cs-CZ" sz="1000" i="1" dirty="0" smtClean="0">
                <a:latin typeface="Calibri" pitchFamily="34" charset="0"/>
              </a:rPr>
              <a:t>(vážené aritmetické průměry za vybrané třídící proměnné, zejména jednotlivé zóny na škále 1=velmi potřebné, 2=spíše potřebné, 3=spíše nepotřebné, 4=zcela nepotřebné)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2008" y="4797152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nadprůměrné hodnocení směrem k nepotřebnosti,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nadprůměrné hodnocení směrem k potřebnosti hodnocené investice.</a:t>
            </a:r>
          </a:p>
        </p:txBody>
      </p:sp>
    </p:spTree>
    <p:extLst>
      <p:ext uri="{BB962C8B-B14F-4D97-AF65-F5344CB8AC3E}">
        <p14:creationId xmlns:p14="http://schemas.microsoft.com/office/powerpoint/2010/main" xmlns="" val="42550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obsah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11560" y="1556792"/>
          <a:ext cx="6096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2423592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Kapitola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strana</a:t>
                      </a:r>
                      <a:endParaRPr lang="cs-CZ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2"/>
                          </a:solidFill>
                        </a:rPr>
                        <a:t>Metodika</a:t>
                      </a:r>
                      <a:endParaRPr lang="cs-CZ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cs-CZ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2"/>
                          </a:solidFill>
                        </a:rPr>
                        <a:t>Detailní analýza</a:t>
                      </a:r>
                      <a:endParaRPr lang="cs-CZ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cs-CZ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cs-CZ" sz="1600" b="1" i="0" u="none" strike="noStrike" noProof="0" dirty="0" smtClean="0">
                          <a:solidFill>
                            <a:srgbClr val="595959"/>
                          </a:solidFill>
                          <a:latin typeface="Calibri"/>
                        </a:rPr>
                        <a:t>Spokojenost s lokalitou</a:t>
                      </a:r>
                      <a:endParaRPr lang="cs-CZ" sz="1600" b="1" i="0" u="none" strike="noStrike" noProof="0" dirty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cs-CZ" sz="1600" b="1" i="0" u="none" strike="noStrike" noProof="0" smtClean="0">
                          <a:solidFill>
                            <a:srgbClr val="595959"/>
                          </a:solidFill>
                          <a:latin typeface="Calibri"/>
                        </a:rPr>
                        <a:t>Výstavba</a:t>
                      </a:r>
                      <a:endParaRPr lang="cs-CZ" sz="1600" b="1" i="0" u="none" strike="noStrike" noProof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cs-CZ" sz="1600" b="1" i="0" u="none" strike="noStrike" noProof="0" smtClean="0">
                          <a:solidFill>
                            <a:srgbClr val="595959"/>
                          </a:solidFill>
                          <a:latin typeface="+mn-lt"/>
                        </a:rPr>
                        <a:t>Doprava</a:t>
                      </a:r>
                      <a:endParaRPr lang="cs-CZ" sz="1600" b="1" i="0" u="none" strike="noStrike" noProof="0">
                        <a:solidFill>
                          <a:srgbClr val="595959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cs-CZ" sz="1600" b="1" i="0" u="none" strike="noStrike" noProof="0" smtClean="0">
                          <a:solidFill>
                            <a:srgbClr val="595959"/>
                          </a:solidFill>
                          <a:latin typeface="Calibri"/>
                        </a:rPr>
                        <a:t>Služby</a:t>
                      </a:r>
                      <a:endParaRPr lang="cs-CZ" sz="1600" b="1" i="0" u="none" strike="noStrike" noProof="0">
                        <a:solidFill>
                          <a:srgbClr val="595959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87313" indent="0" algn="l" defTabSz="914400" rtl="0" eaLnBrk="1" fontAlgn="b" latinLnBrk="0" hangingPunct="1"/>
                      <a:r>
                        <a:rPr lang="cs-CZ" sz="1600" b="1" i="0" u="none" strike="noStrike" kern="1200" noProof="0" smtClean="0">
                          <a:solidFill>
                            <a:srgbClr val="595959"/>
                          </a:solidFill>
                          <a:latin typeface="Calibri"/>
                          <a:ea typeface="+mn-ea"/>
                          <a:cs typeface="+mn-cs"/>
                        </a:rPr>
                        <a:t>Zeleň a parky</a:t>
                      </a:r>
                      <a:endParaRPr lang="cs-CZ" sz="1600" b="1" i="0" u="none" strike="noStrike" kern="1200" noProof="0">
                        <a:solidFill>
                          <a:srgbClr val="595959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87313" indent="0" algn="l" defTabSz="914400" rtl="0" eaLnBrk="1" fontAlgn="b" latinLnBrk="0" hangingPunct="1"/>
                      <a:r>
                        <a:rPr lang="cs-CZ" sz="1600" b="1" i="0" u="none" strike="noStrike" kern="1200" noProof="0" smtClean="0">
                          <a:solidFill>
                            <a:srgbClr val="595959"/>
                          </a:solidFill>
                          <a:latin typeface="Calibri"/>
                          <a:ea typeface="+mn-ea"/>
                          <a:cs typeface="+mn-cs"/>
                        </a:rPr>
                        <a:t>Čistota a bezpečnost</a:t>
                      </a:r>
                      <a:endParaRPr lang="cs-CZ" sz="1600" b="1" i="0" u="none" strike="noStrike" kern="1200" noProof="0">
                        <a:solidFill>
                          <a:srgbClr val="595959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87313" indent="0" algn="l" defTabSz="914400" rtl="0" eaLnBrk="1" fontAlgn="b" latinLnBrk="0" hangingPunct="1"/>
                      <a:r>
                        <a:rPr lang="cs-CZ" sz="1600" b="1" i="0" u="none" strike="noStrike" kern="1200" noProof="0" dirty="0" smtClean="0">
                          <a:solidFill>
                            <a:srgbClr val="595959"/>
                          </a:solidFill>
                          <a:latin typeface="Calibri"/>
                          <a:ea typeface="+mn-ea"/>
                          <a:cs typeface="+mn-cs"/>
                        </a:rPr>
                        <a:t>Činnost Radnice</a:t>
                      </a:r>
                      <a:endParaRPr lang="cs-CZ" sz="1600" b="1" i="0" u="none" strike="noStrike" kern="1200" noProof="0" dirty="0">
                        <a:solidFill>
                          <a:srgbClr val="595959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2"/>
                          </a:solidFill>
                        </a:rPr>
                        <a:t>Shrnutí</a:t>
                      </a:r>
                      <a:endParaRPr lang="cs-CZ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61</a:t>
                      </a:r>
                      <a:endParaRPr lang="cs-CZ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2"/>
                          </a:solidFill>
                        </a:rPr>
                        <a:t>Dotazník</a:t>
                      </a:r>
                      <a:endParaRPr lang="cs-CZ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cs-CZ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307777"/>
          </a:xfrm>
        </p:spPr>
        <p:txBody>
          <a:bodyPr/>
          <a:lstStyle/>
          <a:p>
            <a:r>
              <a:rPr lang="cs-CZ" dirty="0"/>
              <a:t>V1. Víte o tom, že v Praze 13 se realizovaly/ v současné době realizují tyto investice</a:t>
            </a:r>
            <a:r>
              <a:rPr lang="cs-CZ" dirty="0" smtClean="0"/>
              <a:t>?</a:t>
            </a:r>
          </a:p>
          <a:p>
            <a:r>
              <a:rPr lang="pl-PL" dirty="0"/>
              <a:t>V2. Jak tyto stavby hodnotíte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Znalost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vs.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 potřebnost realizovaných investic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84784"/>
            <a:ext cx="5638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467056" y="508518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Vnímaná potřebnost je téměř u všech hodnocených staveb velmi vysoká. I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Skatepark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Lužiny, který je mezi hodnocenými stavbami na posledním místě, vnímá přes dvě třetiny obyvatel jako spíše potřebnou stavbu.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Doprava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128304" cy="323999"/>
          </a:xfrm>
        </p:spPr>
        <p:txBody>
          <a:bodyPr/>
          <a:lstStyle/>
          <a:p>
            <a:r>
              <a:rPr lang="cs-CZ" dirty="0"/>
              <a:t>D1. Uveďte, jak často se (obecně po městě) dopravujete následujícími způsoby. Jde nám např. o cesty do práce, na nákupy, na výlety, za příbuznými </a:t>
            </a:r>
            <a:r>
              <a:rPr lang="cs-CZ" dirty="0" smtClean="0"/>
              <a:t>apod.</a:t>
            </a:r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Dopravní chování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7056" y="4293096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Nejvíce se lidé dopravují po městě pěšky, více než polovina uvádí tento způsob dopravy na téměř denní bázi. 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Více se jedná o ženy a mladé lidi do 29 let.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Druhým nejčastěji využívaným prostředkem je MHD.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Častěji jej využívají mladí do 29 let, ženy, ti s nižším vzděláním, obyvatelé panelových sídlišť a ti, kteří nemají k dispozici automobil.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Automobilem jezdí  po městě téměř denně necelá třetina obyvatel Prahy 13 (29 %).</a:t>
            </a:r>
            <a:endParaRPr lang="cs-CZ" sz="1600" i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Auto využívají častěji muži, lidé v produktivním věku (30-59 let), ti s VŠ vzděláním a obyvatelé zóny I.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Kolo nebo koloběžku nevyužívá nikdy nebo pouze velmi výjimečně dvě třetiny obyvatel.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48863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307777"/>
          </a:xfrm>
        </p:spPr>
        <p:txBody>
          <a:bodyPr/>
          <a:lstStyle/>
          <a:p>
            <a:r>
              <a:rPr lang="cs-CZ" dirty="0"/>
              <a:t>D1. Uveďte, jak často se (obecně po městě) dopravujete následujícími způsoby. Jde nám např. o cesty do práce, na nákupy, na výlety, za příbuznými </a:t>
            </a:r>
            <a:r>
              <a:rPr lang="cs-CZ" dirty="0" smtClean="0"/>
              <a:t>apod.</a:t>
            </a:r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Dopravní chování</a:t>
            </a:r>
            <a:r>
              <a:rPr lang="en-US" dirty="0" smtClean="0">
                <a:solidFill>
                  <a:srgbClr val="000000"/>
                </a:solidFill>
              </a:rPr>
              <a:t> - </a:t>
            </a:r>
            <a:r>
              <a:rPr lang="en-US" dirty="0" err="1" smtClean="0">
                <a:solidFill>
                  <a:srgbClr val="000000"/>
                </a:solidFill>
              </a:rPr>
              <a:t>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56612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Obyvatelé zóny I častěji využívají pro dopravu auto a méně často pěší chůzi a MHD, což může souviset s odlehlejší polohou těchto oblastí (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Třebonice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, Malá Ohrada, Stodůlky-sever).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Kolo využívají oproti ostatním častěji obyvatelé zóny II, naopak méně často obyvatelé zóny III.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943" r="696" b="12653"/>
          <a:stretch>
            <a:fillRect/>
          </a:stretch>
        </p:blipFill>
        <p:spPr bwMode="auto">
          <a:xfrm>
            <a:off x="847725" y="1412776"/>
            <a:ext cx="739668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251673"/>
            <a:ext cx="7096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95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153888"/>
          </a:xfrm>
        </p:spPr>
        <p:txBody>
          <a:bodyPr/>
          <a:lstStyle/>
          <a:p>
            <a:r>
              <a:rPr lang="cs-CZ" dirty="0"/>
              <a:t>D2. Jak souhlasíte s následujícími výroky ohledně cyklistické dopravy na Praze 13?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Výroky o </a:t>
            </a:r>
            <a:r>
              <a:rPr lang="cs-CZ" dirty="0" err="1" smtClean="0">
                <a:solidFill>
                  <a:srgbClr val="000000"/>
                </a:solidFill>
              </a:rPr>
              <a:t>cyklo</a:t>
            </a:r>
            <a:r>
              <a:rPr lang="cs-CZ" dirty="0" smtClean="0">
                <a:solidFill>
                  <a:srgbClr val="000000"/>
                </a:solidFill>
              </a:rPr>
              <a:t> dopravě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7960" y="1484784"/>
            <a:ext cx="4804064" cy="235326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056" y="472514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S výrokem, že Praha 13 je vhodná pro cyklisty, souhlasí více než dvě třetiny obyvatel MČ.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Ovšem s tím, že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cyklopruhy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na hlavních silnicích Jeremiášova a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Bucharova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, jsou vhodně umístěny, souhlasí jen třetina lidí.</a:t>
            </a:r>
          </a:p>
          <a:p>
            <a:pPr marL="85725" indent="-85725">
              <a:buFont typeface="Arial" pitchFamily="34" charset="0"/>
              <a:buChar char="•"/>
            </a:pPr>
            <a:endParaRPr lang="cs-CZ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Více cyklostezek by na Praze 13 uvítala polovina jejích obyvatel.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Častěji mladí do 29 let a studenti.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pPr marL="85725" indent="-85725"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153888"/>
          </a:xfrm>
        </p:spPr>
        <p:txBody>
          <a:bodyPr/>
          <a:lstStyle/>
          <a:p>
            <a:r>
              <a:rPr lang="cs-CZ" dirty="0"/>
              <a:t>D2. Jak souhlasíte s následujícími výroky ohledně cyklistické dopravy na Praze 13?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Výroky o </a:t>
            </a:r>
            <a:r>
              <a:rPr lang="cs-CZ" dirty="0" err="1" smtClean="0">
                <a:solidFill>
                  <a:srgbClr val="000000"/>
                </a:solidFill>
              </a:rPr>
              <a:t>cyklo</a:t>
            </a:r>
            <a:r>
              <a:rPr lang="cs-CZ" dirty="0" smtClean="0">
                <a:solidFill>
                  <a:srgbClr val="000000"/>
                </a:solidFill>
              </a:rPr>
              <a:t> dopravě</a:t>
            </a:r>
            <a:r>
              <a:rPr lang="en-US" dirty="0" smtClean="0">
                <a:solidFill>
                  <a:srgbClr val="000000"/>
                </a:solidFill>
              </a:rPr>
              <a:t> - </a:t>
            </a:r>
            <a:r>
              <a:rPr lang="en-US" dirty="0" err="1" smtClean="0">
                <a:solidFill>
                  <a:srgbClr val="000000"/>
                </a:solidFill>
              </a:rPr>
              <a:t>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44008" y="1772816"/>
            <a:ext cx="4320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Negativněji naladění jsou vůči výrokům o cyklistické dopravě obyvatelé zóny VI. Naopak pozitivnější hodnocení výroků mají obyvatelé zóny I, což může být dáno polohou daných zón, kdy zóna I jsou oblasti téměř vesnického charakteru, zatímco zóna VI je převážně sídliště, navíc u hlavní silnice.</a:t>
            </a:r>
            <a:endParaRPr lang="en-US" sz="16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1453804"/>
              </p:ext>
            </p:extLst>
          </p:nvPr>
        </p:nvGraphicFramePr>
        <p:xfrm>
          <a:off x="179511" y="1744129"/>
          <a:ext cx="4428145" cy="4533320"/>
        </p:xfrm>
        <a:graphic>
          <a:graphicData uri="http://schemas.openxmlformats.org/drawingml/2006/table">
            <a:tbl>
              <a:tblPr/>
              <a:tblGrid>
                <a:gridCol w="1296145"/>
                <a:gridCol w="1044000"/>
                <a:gridCol w="1044000"/>
                <a:gridCol w="1044000"/>
              </a:tblGrid>
              <a:tr h="83755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940" marR="7940" marT="794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Praha 13 je vhodná pro cyklistickou dopravu</a:t>
                      </a:r>
                    </a:p>
                  </a:txBody>
                  <a:tcPr marL="7940" marR="7940" marT="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Praha 13 potřebuje vybudovat více cyklostezek</a:t>
                      </a:r>
                    </a:p>
                  </a:txBody>
                  <a:tcPr marL="7940" marR="7940" marT="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Cyklopruhy na Jeremiášově a Bucharově ulici jsou vhodně umístěné</a:t>
                      </a:r>
                    </a:p>
                  </a:txBody>
                  <a:tcPr marL="7940" marR="7940" marT="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2,44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2,31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2,17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III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2,42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IV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2,17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1,91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2,69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VI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2,14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2,49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2,94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15-29 let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2,39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30-44 let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1,88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45-59 let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1,95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2,47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2,75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a více let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2,68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3,26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Zaměstnanec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1,95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2,36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2,79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Podnikatel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1,92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2,42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Důchodce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2,12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2,75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3,27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Ekonomicky neaktivní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2,02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2,36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Vlastní automobil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1,84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2,25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2,61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Nevlastní automobil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2,07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2,44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3,02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Bytový dům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2,02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2,43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Rodinný dům</a:t>
                      </a: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2,38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67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Panelový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dům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40" marR="7940" marT="794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2,21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2,79</a:t>
                      </a:r>
                    </a:p>
                  </a:txBody>
                  <a:tcPr marL="7940" marR="7940" marT="79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107504" y="1146810"/>
            <a:ext cx="7416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>
                <a:latin typeface="Calibri" pitchFamily="34" charset="0"/>
              </a:rPr>
              <a:t>Souhlas s následujícími výroky</a:t>
            </a:r>
          </a:p>
          <a:p>
            <a:r>
              <a:rPr lang="cs-CZ" sz="1000" i="1" dirty="0" smtClean="0">
                <a:latin typeface="Calibri" pitchFamily="34" charset="0"/>
              </a:rPr>
              <a:t>(vážené aritmetické průměry za vybrané třídící proměnné, zejména jednotlivé zóny na škále 1=rozhodně ano, 2=spíše ano, 3=spíše ne, 4=rozhodně ne)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2008" y="6259378"/>
            <a:ext cx="486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nadprůměrné hodnocení směrem k nesouhlasu,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nadprůměrné hodnocení směrem k souhlasu s výrokem.</a:t>
            </a:r>
          </a:p>
        </p:txBody>
      </p:sp>
    </p:spTree>
    <p:extLst>
      <p:ext uri="{BB962C8B-B14F-4D97-AF65-F5344CB8AC3E}">
        <p14:creationId xmlns:p14="http://schemas.microsoft.com/office/powerpoint/2010/main" xmlns="" val="3234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153888"/>
          </a:xfrm>
        </p:spPr>
        <p:txBody>
          <a:bodyPr/>
          <a:lstStyle/>
          <a:p>
            <a:r>
              <a:rPr lang="cs-CZ" dirty="0"/>
              <a:t>D3. Jak souhlasíte s následujícími výroky ohledně parkování v Praze?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Výroky o parkování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056" y="4077072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Nejvíce obyvatel souzní s názorem, že parkovací domy jsou vhodným řešením problematického parkování na Praze 13. S tímto názorem souhlasí dvě třetiny obyvatel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(67 %)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Častěji muži, lidé ve středním věku 30-44 let, lidé s příjmy nad 30.000,-/</a:t>
            </a:r>
            <a:r>
              <a:rPr lang="cs-CZ" sz="1600" i="1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měs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 za domácnost a také domácnosti s menšími dětmi. Pravděpodobně tedy skupina obyvatel, kteří problém s parkováním řeší nejvíce.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Naopak parkovací zóny jako dobré řešení tohoto problému vidí jen necelá třetina obyvatel a více než 40 % s tímto názorem nesouhlasí.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Parkování v místě bydliště je bez problémů jen pro pětinu obyvatel MČ. 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Častěji se jedná o lidi bydlící v rodinných domech a obyvatele zóny I, tedy skupina obyvatel, která může pravděpodobně parkovat na svém pozemku, případně nemají problémy s takovou hustotou aut, jaká trápí obyvatele sídlišť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84784"/>
            <a:ext cx="5638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153888"/>
          </a:xfrm>
        </p:spPr>
        <p:txBody>
          <a:bodyPr/>
          <a:lstStyle/>
          <a:p>
            <a:r>
              <a:rPr lang="cs-CZ" dirty="0"/>
              <a:t>D3. Jak souhlasíte s následujícími výroky ohledně parkování v Praze?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Výroky o parkování</a:t>
            </a:r>
            <a:r>
              <a:rPr lang="en-US" dirty="0" smtClean="0">
                <a:solidFill>
                  <a:srgbClr val="000000"/>
                </a:solidFill>
              </a:rPr>
              <a:t> - </a:t>
            </a:r>
            <a:r>
              <a:rPr lang="en-US" dirty="0" err="1" smtClean="0">
                <a:solidFill>
                  <a:srgbClr val="000000"/>
                </a:solidFill>
              </a:rPr>
              <a:t>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44008" y="1916832"/>
            <a:ext cx="4320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Parkovací zóny se nezdají jako vhodné řešení častěji obyvatelům zóny I a II.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Parkovací domy by uvítali častěji obyvatelé zóny IV.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Jako méně problematické oproti ostatním vidí parkování v okolí svého bydliště obyvatelé zóny I a III.</a:t>
            </a:r>
          </a:p>
          <a:p>
            <a:pPr marL="85725" indent="-85725"/>
            <a:endParaRPr lang="cs-CZ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9787858"/>
              </p:ext>
            </p:extLst>
          </p:nvPr>
        </p:nvGraphicFramePr>
        <p:xfrm>
          <a:off x="179512" y="1844825"/>
          <a:ext cx="4392136" cy="3859778"/>
        </p:xfrm>
        <a:graphic>
          <a:graphicData uri="http://schemas.openxmlformats.org/drawingml/2006/table">
            <a:tbl>
              <a:tblPr/>
              <a:tblGrid>
                <a:gridCol w="1224136"/>
                <a:gridCol w="792000"/>
                <a:gridCol w="792000"/>
                <a:gridCol w="792000"/>
                <a:gridCol w="792000"/>
              </a:tblGrid>
              <a:tr h="1399918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Parkování v místě mého bydliště je bez problému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 špatnou situaci ohledně parkování mohou především ti, co v Praze 13 nebydlí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Parkovací zóny jsou vhodným řešením problému parkování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Parkovací domy jsou vhodným řešením problému parkování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89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89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29.999,-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89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30.000,- až 59.999,-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89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60.000,- a více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89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Bytový dům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Rodinný dům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22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Panelový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dům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107504" y="1268760"/>
            <a:ext cx="7416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>
                <a:latin typeface="Calibri" pitchFamily="34" charset="0"/>
              </a:rPr>
              <a:t>Souhlas s následujícími výroky</a:t>
            </a:r>
          </a:p>
          <a:p>
            <a:r>
              <a:rPr lang="cs-CZ" sz="1000" i="1" dirty="0" smtClean="0">
                <a:latin typeface="Calibri" pitchFamily="34" charset="0"/>
              </a:rPr>
              <a:t>(vážené aritmetické průměry za vybrané třídící proměnné, zejména jednotlivé zóny na škále 1=rozhodně ano, 2=spíše ano, 3=spíše ne, 4=rozhodně ne)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44016" y="5805264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nadprůměrné hodnocení směrem k nesouhlasu,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nadprůměrné hodnocení směrem k souhlasu s výrokem.</a:t>
            </a:r>
          </a:p>
        </p:txBody>
      </p:sp>
    </p:spTree>
    <p:extLst>
      <p:ext uri="{BB962C8B-B14F-4D97-AF65-F5344CB8AC3E}">
        <p14:creationId xmlns:p14="http://schemas.microsoft.com/office/powerpoint/2010/main" xmlns="" val="8516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153888"/>
          </a:xfrm>
        </p:spPr>
        <p:txBody>
          <a:bodyPr/>
          <a:lstStyle/>
          <a:p>
            <a:r>
              <a:rPr lang="cs-CZ" dirty="0"/>
              <a:t>D4. Na co by se Praha 13 měla především soustředit v oblasti řešení nedostatku parkovacích míst? max. 2 možnosti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Jak řešit nedostatek parkovacích míst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095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467056" y="479715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Jako nejlepší řešení nedostatku parkovacích míst vidí obyvatelé budování parkovacích domů případně záchytných parkovišť na okrajích Prahy 13.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Pro parkovací domy jsou častěji lidé ve středním věku 30-44 let, ti s vyššími příjmy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domácnosti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(nad 60.000,-/ </a:t>
            </a:r>
            <a:r>
              <a:rPr lang="cs-CZ" sz="1600" i="1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měs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.) a také obyvatelé zóny I a II.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Pro vytvoření modrých zón je necelá pětina obyvatel. 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Častěji se jedná o obyvatele zóny V, podnikatele, lidi ve středním věku 30-44 let a t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y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, co bydlí v bytových domech.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153888"/>
          </a:xfrm>
        </p:spPr>
        <p:txBody>
          <a:bodyPr/>
          <a:lstStyle/>
          <a:p>
            <a:r>
              <a:rPr lang="cs-CZ" dirty="0"/>
              <a:t>D4. Na co by se Praha 13 měla především soustředit v oblasti řešení nedostatku parkovacích míst? max. 2 možnosti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Jak řešit nedostatek parkovacích míst - 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51519" y="1397002"/>
          <a:ext cx="8712971" cy="5273130"/>
        </p:xfrm>
        <a:graphic>
          <a:graphicData uri="http://schemas.openxmlformats.org/drawingml/2006/table">
            <a:tbl>
              <a:tblPr/>
              <a:tblGrid>
                <a:gridCol w="1570229"/>
                <a:gridCol w="992674"/>
                <a:gridCol w="992674"/>
                <a:gridCol w="992674"/>
                <a:gridCol w="1173161"/>
                <a:gridCol w="1015235"/>
                <a:gridCol w="1015235"/>
                <a:gridCol w="961089"/>
              </a:tblGrid>
              <a:tr h="10034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630" marR="6630" marT="66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Nechat vytvořit rezidentní (modré) parkovací zóny</a:t>
                      </a:r>
                    </a:p>
                  </a:txBody>
                  <a:tcPr marL="6630" marR="6630" marT="66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Rozšiřovat stávající placená parkoviště a zóny pro </a:t>
                      </a:r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návštěvníky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30" marR="6630" marT="66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Propagovat a dotovat tzv. car-sharing, tedy sdílení automobilů</a:t>
                      </a:r>
                    </a:p>
                  </a:txBody>
                  <a:tcPr marL="6630" marR="6630" marT="66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Budovat a rozšiřovat záchytná parkoviště na okraji Prahy 13</a:t>
                      </a:r>
                    </a:p>
                  </a:txBody>
                  <a:tcPr marL="6630" marR="6630" marT="66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Budovat parkovací domy</a:t>
                      </a:r>
                    </a:p>
                  </a:txBody>
                  <a:tcPr marL="6630" marR="6630" marT="66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Něco jiného</a:t>
                      </a:r>
                    </a:p>
                  </a:txBody>
                  <a:tcPr marL="6630" marR="6630" marT="66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Nevím, nedokážu odpovědět</a:t>
                      </a:r>
                    </a:p>
                  </a:txBody>
                  <a:tcPr marL="6630" marR="6630" marT="66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19,6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46,6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Zóna I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39,7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63,8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II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18,0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Zóna III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21,6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17,0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Zóna IV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18,6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Zóna V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26,0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Zóna VI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21,0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60,0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15-29 let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24,6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30-44 let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45-59 let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50,0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13,6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Zaměstnanec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16,0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Podnikatel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Důchodce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36,7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35,7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Student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15,7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Ek.neaktivní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15,7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8,6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10,0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 29.999,-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30.000,- - 59.999,-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20,7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16,7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48,6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48,3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14,6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60.000,- a více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22,6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52,2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7113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nechci uvést</a:t>
                      </a:r>
                    </a:p>
                  </a:txBody>
                  <a:tcPr marL="6630" marR="6630" marT="66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7,5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36,4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43,9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22,8</a:t>
                      </a:r>
                    </a:p>
                  </a:txBody>
                  <a:tcPr marL="6630" marR="6630" marT="6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07504" y="1124745"/>
            <a:ext cx="6984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nadprůměrnou četnost zmínění,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podprůměrnou četnost zmínění.</a:t>
            </a:r>
          </a:p>
        </p:txBody>
      </p:sp>
    </p:spTree>
    <p:extLst>
      <p:ext uri="{BB962C8B-B14F-4D97-AF65-F5344CB8AC3E}">
        <p14:creationId xmlns:p14="http://schemas.microsoft.com/office/powerpoint/2010/main" xmlns="" val="12064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Metodika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Služby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6840272" cy="324000"/>
          </a:xfrm>
        </p:spPr>
        <p:txBody>
          <a:bodyPr/>
          <a:lstStyle/>
          <a:p>
            <a:r>
              <a:rPr lang="cs-CZ" dirty="0"/>
              <a:t>O1. Jak všeobecně hodnotíte dostupnost služeb v okolí Vašeho bydliště? Službami máme na mysli školy, školky, obchody, zdravotní a sociální zařízení, poštu, opravny atd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Dostupnost služeb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566469" cy="2737341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9" y="3811860"/>
            <a:ext cx="3667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4644008" y="1916832"/>
            <a:ext cx="4320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Naprostá většina obyvatel zastává názor, že služby v jejich okolí jsou dostupné (92 %).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cs-CZ" sz="1600" i="1" dirty="0" smtClean="0">
                <a:solidFill>
                  <a:schemeClr val="tx2"/>
                </a:solidFill>
                <a:latin typeface="Calibri" pitchFamily="34" charset="0"/>
              </a:rPr>
              <a:t>Častěji hodnotí služby jako dobře dostupné studenti a lidé s vyššími příjmy (60.000,- </a:t>
            </a:r>
            <a:r>
              <a:rPr lang="cs-CZ" sz="1600" i="1" dirty="0" err="1" smtClean="0">
                <a:solidFill>
                  <a:schemeClr val="tx2"/>
                </a:solidFill>
                <a:latin typeface="Calibri" pitchFamily="34" charset="0"/>
              </a:rPr>
              <a:t>měs</a:t>
            </a:r>
            <a:r>
              <a:rPr lang="cs-CZ" sz="1600" i="1" dirty="0" smtClean="0">
                <a:solidFill>
                  <a:schemeClr val="tx2"/>
                </a:solidFill>
                <a:latin typeface="Calibri" pitchFamily="34" charset="0"/>
              </a:rPr>
              <a:t>./domácnost).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Pouze pro necelou desetinu lidí (8 %) jsou služby spíše nedostupné.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2"/>
                </a:solidFill>
                <a:latin typeface="Calibri" pitchFamily="34" charset="0"/>
              </a:rPr>
              <a:t> Častěji toto uvádějí lidé, kteří na Praze 13 žijí krátce – přistěhovali se </a:t>
            </a:r>
            <a:r>
              <a:rPr lang="cs-CZ" sz="1600" i="1" dirty="0" err="1" smtClean="0">
                <a:solidFill>
                  <a:schemeClr val="tx2"/>
                </a:solidFill>
                <a:latin typeface="Calibri" pitchFamily="34" charset="0"/>
              </a:rPr>
              <a:t>max.před</a:t>
            </a:r>
            <a:r>
              <a:rPr lang="cs-CZ" sz="1600" i="1" dirty="0" smtClean="0">
                <a:solidFill>
                  <a:schemeClr val="tx2"/>
                </a:solidFill>
                <a:latin typeface="Calibri" pitchFamily="34" charset="0"/>
              </a:rPr>
              <a:t> 5ti lety</a:t>
            </a:r>
          </a:p>
          <a:p>
            <a:pPr marL="85725" indent="-85725"/>
            <a:endParaRPr lang="cs-CZ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Vyšší dobrou dostupnost služeb deklarují obyvatelé zóny IV, naopak spíše nedostupnost služeb uvádějí oproti ostatním častěji obyvatelé zóny III.</a:t>
            </a:r>
          </a:p>
          <a:p>
            <a:pPr marL="85725" indent="-85725"/>
            <a:endParaRPr lang="cs-CZ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O2. Jak hodnotíte vybavenost lokality, kde bydlíte, v následujících oblastech: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Hodnocení vybavení lokality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12776"/>
            <a:ext cx="62484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467056" y="508518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Z hlediska jednotlivých služeb je nejlépe hodnocena Praha 13, co se týče dostupnosti možností nákupů potravin denní potřeby a prostředí pro volný čas dětí a mládeže.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Naopak relativně nejhůře je hodnocena vybavenost lokality z hlediska kulturních zařízení. Ovšem i tak je tento aspekt hodnocen jako spíše nevyhovující jen necelou třetinou obyvatel (29 %).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Častěji se jedná o obyvatele zóny III a VI, lidi politicky neaktivní a ty, kteří se přistěhovali nedávno (max. před 5 lety).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O2. Jak hodnotíte vybavenost lokality, kde bydlíte, v následujících oblastech: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Hodnocení vybavení lokality - 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7056" y="508518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Celkové hodnocení horší dostupnosti služeb u obyvatel zóny III se projevuje i při hodnocení jednotlivých aspektů.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Nákupní možnosti by mohli být kromě zóny III, dostupnější i v zónách V a VI.</a:t>
            </a:r>
          </a:p>
          <a:p>
            <a:pPr marL="85725" indent="-85725">
              <a:buFont typeface="Arial" pitchFamily="34" charset="0"/>
              <a:buChar char="•"/>
            </a:pPr>
            <a:endParaRPr lang="cs-CZ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Naopak spokojenější jsou téměř ve všech oblastech vybavenosti lokality obyvatelé zóny IV. 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7900436"/>
              </p:ext>
            </p:extLst>
          </p:nvPr>
        </p:nvGraphicFramePr>
        <p:xfrm>
          <a:off x="297532" y="1784714"/>
          <a:ext cx="8162900" cy="2940430"/>
        </p:xfrm>
        <a:graphic>
          <a:graphicData uri="http://schemas.openxmlformats.org/drawingml/2006/table">
            <a:tbl>
              <a:tblPr/>
              <a:tblGrid>
                <a:gridCol w="13589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</a:tblGrid>
              <a:tr h="86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Nákupy potravin denní potřeby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Restaurační zařízení (vč. barů a pivnic)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Sportovní zařízení a prostředí vhodná pro 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Prostředí, pro volný čas dětí a mládeže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Kulturní zařízení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Popelnice na tříděný odpad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Služby péče o tělo (kadeřnictví, masáže, apod.)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Zdravotní péče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Zařízení pečující o seniory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538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538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6227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6227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86227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6227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86227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6227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Politicky aktivní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6227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Politicky neaktivní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6227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Vlastní automobil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538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Nevlastní automobil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Obdélník 11"/>
          <p:cNvSpPr/>
          <p:nvPr/>
        </p:nvSpPr>
        <p:spPr>
          <a:xfrm>
            <a:off x="107504" y="1146810"/>
            <a:ext cx="7416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>
                <a:latin typeface="Calibri" pitchFamily="34" charset="0"/>
              </a:rPr>
              <a:t>Hodnocení spokojenosti s vybavením lokality </a:t>
            </a:r>
          </a:p>
          <a:p>
            <a:r>
              <a:rPr lang="cs-CZ" sz="1000" i="1" dirty="0" smtClean="0">
                <a:latin typeface="Calibri" pitchFamily="34" charset="0"/>
              </a:rPr>
              <a:t>(vážené aritmetické průměry za vybrané třídící proměnné, zejména jednotlivé zóny na škále 1=velmi vyhovující, 2=spíše vyhovující, 3=spíše nevyhovující, 4=nevyhovující)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44016" y="4797152"/>
            <a:ext cx="8892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nadprůměrné hodnocení směrem k nespokojenosti,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nadprůměrné hodnocení směrem ke spokojenosti.</a:t>
            </a:r>
          </a:p>
        </p:txBody>
      </p:sp>
    </p:spTree>
    <p:extLst>
      <p:ext uri="{BB962C8B-B14F-4D97-AF65-F5344CB8AC3E}">
        <p14:creationId xmlns:p14="http://schemas.microsoft.com/office/powerpoint/2010/main" xmlns="" val="19119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153888"/>
          </a:xfrm>
        </p:spPr>
        <p:txBody>
          <a:bodyPr/>
          <a:lstStyle/>
          <a:p>
            <a:r>
              <a:rPr lang="cs-CZ" dirty="0"/>
              <a:t>O3. Je nějaká služba, která Vám v okolí Vašeho bydliště chybí?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Chybějící služby v okolí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8687" y="1618015"/>
            <a:ext cx="5090601" cy="296900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056" y="508518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Téměř 80 % obyvatel neuvádí žádnou službu, která by jim v okolí jejich bydliště chyběla, což podporuje předchozí zjištění týkající se hodnocení vybavenosti lokality.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Častěji to uvádějí obyvatelé zóny II (třídění viz další slide).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Pokud už nějaké chybějící služby lidé uvádějí, jedná se nejvíce o zdravotnické služby, zejména různé lékařské specializace jako jsou zubaři, pediatři apod., případně by uvítali více nákupních možností.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153888"/>
          </a:xfrm>
        </p:spPr>
        <p:txBody>
          <a:bodyPr/>
          <a:lstStyle/>
          <a:p>
            <a:r>
              <a:rPr lang="cs-CZ" dirty="0"/>
              <a:t>O3. Je nějaká služba, která Vám v okolí Vašeho bydliště chybí?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Chybějící služby v okolí - 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7" y="1556799"/>
          <a:ext cx="8784968" cy="4849335"/>
        </p:xfrm>
        <a:graphic>
          <a:graphicData uri="http://schemas.openxmlformats.org/drawingml/2006/table">
            <a:tbl>
              <a:tblPr/>
              <a:tblGrid>
                <a:gridCol w="936097"/>
                <a:gridCol w="648072"/>
                <a:gridCol w="767297"/>
                <a:gridCol w="634103"/>
                <a:gridCol w="634103"/>
                <a:gridCol w="700801"/>
                <a:gridCol w="567405"/>
                <a:gridCol w="634103"/>
                <a:gridCol w="634103"/>
                <a:gridCol w="756677"/>
                <a:gridCol w="792088"/>
                <a:gridCol w="648072"/>
                <a:gridCol w="432047"/>
              </a:tblGrid>
              <a:tr h="6480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875" marR="6875" marT="687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Žádná taková není</a:t>
                      </a:r>
                    </a:p>
                  </a:txBody>
                  <a:tcPr marL="6875" marR="6875" marT="6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Kadeřnictví, kosmetika..</a:t>
                      </a:r>
                    </a:p>
                  </a:txBody>
                  <a:tcPr marL="6875" marR="6875" marT="6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Obchody</a:t>
                      </a:r>
                    </a:p>
                  </a:txBody>
                  <a:tcPr marL="6875" marR="6875" marT="6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Plavecký bazén</a:t>
                      </a:r>
                    </a:p>
                  </a:txBody>
                  <a:tcPr marL="6875" marR="6875" marT="6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Zdravotníci</a:t>
                      </a:r>
                    </a:p>
                  </a:txBody>
                  <a:tcPr marL="6875" marR="6875" marT="6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Služby pro seniory</a:t>
                      </a:r>
                    </a:p>
                  </a:txBody>
                  <a:tcPr marL="6875" marR="6875" marT="6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Sportovní vyžití</a:t>
                      </a:r>
                    </a:p>
                  </a:txBody>
                  <a:tcPr marL="6875" marR="6875" marT="6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Kulturní vyžití</a:t>
                      </a:r>
                    </a:p>
                  </a:txBody>
                  <a:tcPr marL="6875" marR="6875" marT="6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Restaurace, kavárny, hospody</a:t>
                      </a:r>
                    </a:p>
                  </a:txBody>
                  <a:tcPr marL="6875" marR="6875" marT="6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Vzdělávací zařízení</a:t>
                      </a:r>
                    </a:p>
                  </a:txBody>
                  <a:tcPr marL="6875" marR="6875" marT="6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Opravny, servis</a:t>
                      </a:r>
                    </a:p>
                  </a:txBody>
                  <a:tcPr marL="6875" marR="6875" marT="6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Jiné</a:t>
                      </a:r>
                    </a:p>
                  </a:txBody>
                  <a:tcPr marL="6875" marR="6875" marT="6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78,7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3,6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77,2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II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III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71,6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IV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77,7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Zóna V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78,4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VI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73,3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politicky aktivní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politicky neaktivní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74,6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Vlastní auto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76,2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Nevlastní auto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do 5 let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69,6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6-15 let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 a více let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77,2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Od narození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Neví</a:t>
                      </a:r>
                    </a:p>
                  </a:txBody>
                  <a:tcPr marL="6875" marR="6875" marT="687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66,7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6,7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07504" y="6495147"/>
            <a:ext cx="87849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</a:t>
            </a:r>
            <a:r>
              <a:rPr lang="en-US" sz="1000" dirty="0" err="1" smtClean="0">
                <a:latin typeface="Calibri" pitchFamily="34" charset="0"/>
              </a:rPr>
              <a:t>nadprůměrnou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četnost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zmínění</a:t>
            </a:r>
            <a:r>
              <a:rPr lang="cs-CZ" sz="1000" dirty="0" smtClean="0">
                <a:latin typeface="Calibri" pitchFamily="34" charset="0"/>
              </a:rPr>
              <a:t>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</a:t>
            </a:r>
            <a:r>
              <a:rPr lang="en-US" sz="1000" dirty="0" err="1" smtClean="0">
                <a:latin typeface="Calibri" pitchFamily="34" charset="0"/>
              </a:rPr>
              <a:t>po</a:t>
            </a:r>
            <a:r>
              <a:rPr lang="cs-CZ" sz="1000" dirty="0" err="1" smtClean="0">
                <a:latin typeface="Calibri" pitchFamily="34" charset="0"/>
              </a:rPr>
              <a:t>dprůměrn</a:t>
            </a:r>
            <a:r>
              <a:rPr lang="en-US" sz="1000" dirty="0" err="1" smtClean="0">
                <a:latin typeface="Calibri" pitchFamily="34" charset="0"/>
              </a:rPr>
              <a:t>ou</a:t>
            </a:r>
            <a:r>
              <a:rPr lang="cs-CZ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četnost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zmínění</a:t>
            </a:r>
            <a:r>
              <a:rPr lang="cs-CZ" sz="1000" dirty="0" smtClean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664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Zeleň</a:t>
            </a:r>
            <a:r>
              <a:rPr lang="en-US" b="1" dirty="0" smtClean="0"/>
              <a:t> a </a:t>
            </a:r>
            <a:r>
              <a:rPr lang="en-US" b="1" dirty="0" err="1" smtClean="0"/>
              <a:t>parky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153888"/>
          </a:xfrm>
        </p:spPr>
        <p:txBody>
          <a:bodyPr/>
          <a:lstStyle/>
          <a:p>
            <a:r>
              <a:rPr lang="cs-CZ" dirty="0"/>
              <a:t>Z1. Jak jste spokojen/a s jednotlivými atributy týkajícími se zeleně v okolí Vašeho bydliště: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Zeleň v okolí bydliště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2960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467056" y="508518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Obyvatelé Prahy 13 jsou se všemi atributy, které se vztahují k zeleni v okolí bydliště, spíše spokojeni. Nejvyšší spokojenost uvádějí konkrétně s množstvím a kvalitou parků i městské zeleně.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Relativně nejhůře je hodnocena přítomnost vodních prvků (čtvrtina obyvatel je s nimi spíše nespokojena) a vybavenost mobiliářem, s tím je spíše nespokojena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pětina obyvatel.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Nižší spokojenost s vybavením mobiliářem uvádí častěji starší lidé nad 60 let a důchodci.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7344328" cy="153888"/>
          </a:xfrm>
        </p:spPr>
        <p:txBody>
          <a:bodyPr/>
          <a:lstStyle/>
          <a:p>
            <a:r>
              <a:rPr lang="cs-CZ" dirty="0"/>
              <a:t>Z1. Jak jste spokojen/a s jednotlivými atributy týkajícími se zeleně v okolí Vašeho bydliště: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Zeleň v okolí bydliště - 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5171708"/>
            <a:ext cx="864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Téměř se všemi atributy jsou v průměru nejvíce spokojeni obyvatelé zóny I a zóny IV. Naopak obyvatelé zóny II hůře hodnotí možnost vyžití na zelených plochách, množství a kvalitu parků, vybavenost mobiliářem i přítomnost vodních prvků.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Údržba zeleně by mohla být, podle hodnocení obyvatel, lepší v zóně III, stejně tak možnost vyžití a vybavenost mobiliářem. V zóně V je hůře hodnocen atribut množství a kvalita městské zeleně, nicméně musíme mít na paměti, že není ani na úrovni hodnoty 2, což je “spíše spokojen/a”.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0463759"/>
              </p:ext>
            </p:extLst>
          </p:nvPr>
        </p:nvGraphicFramePr>
        <p:xfrm>
          <a:off x="683568" y="1628800"/>
          <a:ext cx="7704024" cy="3324225"/>
        </p:xfrm>
        <a:graphic>
          <a:graphicData uri="http://schemas.openxmlformats.org/drawingml/2006/table">
            <a:tbl>
              <a:tblPr/>
              <a:tblGrid>
                <a:gridCol w="1080120"/>
                <a:gridCol w="946272"/>
                <a:gridCol w="946272"/>
                <a:gridCol w="946272"/>
                <a:gridCol w="946272"/>
                <a:gridCol w="946272"/>
                <a:gridCol w="946272"/>
                <a:gridCol w="946272"/>
              </a:tblGrid>
              <a:tr h="6286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Množství a kvalita městské zeleně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Množství a kvalita parků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Čistota zelených ploch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Údržba zeleně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Možnost vyžití na zelených plochách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Vybavenost mobiliářem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Přítomnost vodních prvků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Politicky aktivní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Politicky neaktivní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Vlastní auto</a:t>
                      </a:r>
                      <a:endParaRPr lang="cs-CZ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Nevlastní auto</a:t>
                      </a:r>
                      <a:endParaRPr lang="cs-CZ" sz="11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Bytový dům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Rodinný dům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Panelový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dům</a:t>
                      </a:r>
                      <a:endParaRPr lang="cs-CZ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107504" y="1124744"/>
            <a:ext cx="7416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>
                <a:latin typeface="Calibri" pitchFamily="34" charset="0"/>
              </a:rPr>
              <a:t>Hodnocení spokojenosti s následujícími atributy týkající se zeleně v okolí Vašeho bydliště</a:t>
            </a:r>
          </a:p>
          <a:p>
            <a:r>
              <a:rPr lang="cs-CZ" sz="1000" i="1" dirty="0" smtClean="0">
                <a:latin typeface="Calibri" pitchFamily="34" charset="0"/>
              </a:rPr>
              <a:t>(vážené aritmetické průměry za vybrané třídící proměnné, zejména jednotlivé zóny na škále 1=zcela spokojen/a, 2=spíše spokojen/a, 3=spíše nespokojen/a, 4=zcela nespokojen/a)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44016" y="4941168"/>
            <a:ext cx="8892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nadprůměrné hodnocení směrem k nespokojenosti,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nadprůměrné hodnocení směrem ke spokojenosti.</a:t>
            </a:r>
          </a:p>
        </p:txBody>
      </p:sp>
    </p:spTree>
    <p:extLst>
      <p:ext uri="{BB962C8B-B14F-4D97-AF65-F5344CB8AC3E}">
        <p14:creationId xmlns:p14="http://schemas.microsoft.com/office/powerpoint/2010/main" xmlns="" val="40371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Z2. Jak daleko od Vašeho bydliště máte nejbližší park nebo zeleň, kde můžete trávit volný čas? Prosím uvažujte pěší dostupnost.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Vzdálenost parku od bydliště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70806"/>
            <a:ext cx="35623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35337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4644008" y="1916832"/>
            <a:ext cx="4320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Přes 80 % obyvatel MČ má nejbližší park nebo zeleň do 15minut chůze od svého bydliště.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Více než čtvrtina má zeleň, kde může trávit volný čas, dokonce přímo v místě bydliště tzn. max. 5minut chůze, což dobře doplňuje předchozí zjištění, kdy největší devízou lokality je právě blízkost přírody, různých parků a celkově zeleně.</a:t>
            </a:r>
          </a:p>
          <a:p>
            <a:pPr marL="85725" indent="-85725">
              <a:buFont typeface="Arial" pitchFamily="34" charset="0"/>
              <a:buChar char="•"/>
            </a:pPr>
            <a:endParaRPr lang="cs-CZ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Nejblíže zeleni jsou podle vlastního hodnocení obyvatelé zón I, IV a VI.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Kvůli různorodosti zóny I (patří sem </a:t>
            </a:r>
            <a:r>
              <a:rPr lang="cs-CZ" sz="1600" dirty="0" err="1" smtClean="0">
                <a:solidFill>
                  <a:schemeClr val="tx2"/>
                </a:solidFill>
                <a:latin typeface="Calibri" pitchFamily="34" charset="0"/>
              </a:rPr>
              <a:t>Třebonice</a:t>
            </a: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, Malá Ohrada + Nová ves, ale i Stodůlky-sever) se v ní vyskytuje i největší podíl odpovědí, které deklarují, že nejbližší park mají 16 a více minut chůze od svého bydliště.</a:t>
            </a:r>
          </a:p>
          <a:p>
            <a:pPr marL="85725" indent="-85725"/>
            <a:endParaRPr lang="cs-CZ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180000" y="116632"/>
            <a:ext cx="7560000" cy="720080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Východiska a metodika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5987054"/>
              </p:ext>
            </p:extLst>
          </p:nvPr>
        </p:nvGraphicFramePr>
        <p:xfrm>
          <a:off x="179512" y="3861048"/>
          <a:ext cx="72008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685"/>
                <a:gridCol w="5068115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Cílová skupina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B4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Obyvatelé</a:t>
                      </a:r>
                      <a:r>
                        <a:rPr lang="cs-CZ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MČ Praha 13 ve věku od 15 let</a:t>
                      </a:r>
                      <a:endParaRPr lang="cs-CZ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Metoda sběru dat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B4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Osobní (</a:t>
                      </a:r>
                      <a:r>
                        <a:rPr lang="cs-CZ" sz="16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face</a:t>
                      </a:r>
                      <a:r>
                        <a:rPr lang="cs-CZ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-to-</a:t>
                      </a:r>
                      <a:r>
                        <a:rPr lang="cs-CZ" sz="16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face</a:t>
                      </a:r>
                      <a:r>
                        <a:rPr lang="cs-CZ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) dotazování</a:t>
                      </a:r>
                      <a:endParaRPr lang="cs-CZ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Termín sběru dat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B4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04.-16. 05. 2022</a:t>
                      </a:r>
                      <a:endParaRPr lang="cs-CZ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Výběrová metoda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B4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Kvótní výběr podle pohlaví,</a:t>
                      </a:r>
                      <a:r>
                        <a:rPr lang="cs-CZ" sz="16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věku, vzdělání a oblastí</a:t>
                      </a:r>
                      <a:endParaRPr lang="cs-CZ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Velikost vzorku </a:t>
                      </a:r>
                      <a:endParaRPr lang="cs-CZ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B43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n=1006 respondentů</a:t>
                      </a:r>
                      <a:endParaRPr lang="cs-CZ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Zástupný symbol pro obsah 7"/>
          <p:cNvSpPr txBox="1">
            <a:spLocks/>
          </p:cNvSpPr>
          <p:nvPr/>
        </p:nvSpPr>
        <p:spPr>
          <a:xfrm>
            <a:off x="179512" y="3356992"/>
            <a:ext cx="5688632" cy="432048"/>
          </a:xfrm>
          <a:prstGeom prst="rect">
            <a:avLst/>
          </a:prstGeom>
        </p:spPr>
        <p:txBody>
          <a:bodyPr lIns="36000" tIns="36000" rIns="36000" bIns="36000"/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5BB53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Metodika</a:t>
            </a:r>
          </a:p>
        </p:txBody>
      </p:sp>
      <p:sp>
        <p:nvSpPr>
          <p:cNvPr id="24" name="Zástupný symbol pro obsah 7"/>
          <p:cNvSpPr txBox="1">
            <a:spLocks/>
          </p:cNvSpPr>
          <p:nvPr/>
        </p:nvSpPr>
        <p:spPr>
          <a:xfrm>
            <a:off x="179512" y="1124744"/>
            <a:ext cx="5688632" cy="432048"/>
          </a:xfrm>
          <a:prstGeom prst="rect">
            <a:avLst/>
          </a:prstGeom>
        </p:spPr>
        <p:txBody>
          <a:bodyPr lIns="36000" tIns="36000" rIns="36000" bIns="36000"/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5BB53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Východiska šetření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79512" y="1484784"/>
            <a:ext cx="87849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 anchor="t">
            <a:no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Společnost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ppm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factum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research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s.r.o. realizovala výzkumné šetření zaměřené na názory obyvatel MČ Praha 13. Šetření se soustředilo zejména na otázky týkající se spokojenosti se životem v lokalitě, a to v oblastech občanské vybavenosti, zeleně, výstavby, ale i spokojenosti s prací úřadu MČ Praha 13.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00000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Cílem šetření je poskytnout Městské části Praha 13 relevantní podklady pro rozhodování o prioritách. Znalost lokálních problémů z pohledu obyvatel je totiž jedním z východisek nastavování strategií celé MČ.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100000"/>
            </a:pPr>
            <a:endParaRPr lang="cs-CZ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100000"/>
            </a:pPr>
            <a:endParaRPr lang="cs-CZ" sz="1400" b="1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Čistota</a:t>
            </a:r>
            <a:r>
              <a:rPr lang="en-US" b="1" dirty="0" smtClean="0"/>
              <a:t> a </a:t>
            </a:r>
            <a:r>
              <a:rPr lang="en-US" b="1" dirty="0" err="1" smtClean="0"/>
              <a:t>bezpečnost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C1. Uveďte míru vaší spokojenosti s následujícími oblastmi v místě, kde bydlíte.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Spokojenost s čistotou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4989" y="1651804"/>
            <a:ext cx="5054022" cy="235326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056" y="508518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V celkovém pohledu jsou lidé spíše spokojeni s jednotlivými oblastmi, mezi které patří čistota chodníků a svoz komunálního a tříděného odpadu.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Relativně nejméně jsou spokojeni se svozem tříděného odpadu. Zde uvádí pětina obyvatel hodnocení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“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spíše nespokojen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/a”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C1. Uveďte míru vaší spokojenosti s následujícími oblastmi v místě, kde bydlíte.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Spokojenost s čistotou</a:t>
            </a:r>
            <a:r>
              <a:rPr lang="en-US" dirty="0" smtClean="0">
                <a:solidFill>
                  <a:srgbClr val="000000"/>
                </a:solidFill>
              </a:rPr>
              <a:t> - </a:t>
            </a:r>
            <a:r>
              <a:rPr lang="en-US" dirty="0" err="1" smtClean="0">
                <a:solidFill>
                  <a:srgbClr val="000000"/>
                </a:solidFill>
              </a:rPr>
              <a:t>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44008" y="1916832"/>
            <a:ext cx="4320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Nejvíce spokojeni jsou ve všech třech hodnocených oblastech obyvatelé zóny I.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S čistotou chodníků jsou nejméně spokojeni obyvatelé zóny III; se svozem tříděného odpadu obyvatelé zóny V a se svozem komunálního odpadu obyvatelé zóny II.</a:t>
            </a:r>
          </a:p>
          <a:p>
            <a:pPr marL="85725" indent="-85725"/>
            <a:endParaRPr lang="cs-CZ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1993110"/>
              </p:ext>
            </p:extLst>
          </p:nvPr>
        </p:nvGraphicFramePr>
        <p:xfrm>
          <a:off x="179512" y="1916832"/>
          <a:ext cx="4104383" cy="3609975"/>
        </p:xfrm>
        <a:graphic>
          <a:graphicData uri="http://schemas.openxmlformats.org/drawingml/2006/table">
            <a:tbl>
              <a:tblPr/>
              <a:tblGrid>
                <a:gridCol w="1512383"/>
                <a:gridCol w="864000"/>
                <a:gridCol w="864000"/>
                <a:gridCol w="864000"/>
              </a:tblGrid>
              <a:tr h="108585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 čistotou chodníků okolo Vašeho bydliště (psi apod.)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 svozem tříděného odpadu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 svozem komunálního odpadu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15-29 let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30-44 let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45-59 let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a více let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Politicky aktivní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Politicky neaktivní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</a:tbl>
          </a:graphicData>
        </a:graphic>
      </p:graphicFrame>
      <p:sp>
        <p:nvSpPr>
          <p:cNvPr id="12" name="Obdélník 11"/>
          <p:cNvSpPr/>
          <p:nvPr/>
        </p:nvSpPr>
        <p:spPr>
          <a:xfrm>
            <a:off x="107504" y="1268760"/>
            <a:ext cx="66247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>
                <a:latin typeface="Calibri" pitchFamily="34" charset="0"/>
              </a:rPr>
              <a:t>Hodnocení spokojenosti s následujícími oblastmi v okolí Vašeho bydliště</a:t>
            </a:r>
          </a:p>
          <a:p>
            <a:r>
              <a:rPr lang="cs-CZ" sz="1000" i="1" dirty="0" smtClean="0">
                <a:latin typeface="Calibri" pitchFamily="34" charset="0"/>
              </a:rPr>
              <a:t>(vážené aritmetické průměry za vybrané třídící proměnné, zejména jednotlivé zóny na škále 1=velmi spokojen/a, 2=spíše spokojen/a, 3=spíše nespokojen/a, 4=velmi nespokojen/a)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79512" y="5589240"/>
            <a:ext cx="41044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nadprůměrné hodnocení směrem k nespokojenosti,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nadprůměrné hodnocení směrem ke spokojenosti.</a:t>
            </a:r>
          </a:p>
        </p:txBody>
      </p:sp>
    </p:spTree>
    <p:extLst>
      <p:ext uri="{BB962C8B-B14F-4D97-AF65-F5344CB8AC3E}">
        <p14:creationId xmlns:p14="http://schemas.microsoft.com/office/powerpoint/2010/main" xmlns="" val="626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cs-CZ" dirty="0"/>
              <a:t>C2. Jak bezpečně se cítíte při pohybu v následujících oblastech Prahy 13 VE DNE</a:t>
            </a:r>
            <a:r>
              <a:rPr lang="cs-CZ" dirty="0" smtClean="0"/>
              <a:t>?</a:t>
            </a:r>
            <a:r>
              <a:rPr lang="en-US" dirty="0" smtClean="0"/>
              <a:t> </a:t>
            </a:r>
          </a:p>
          <a:p>
            <a:r>
              <a:rPr lang="cs-CZ" dirty="0" smtClean="0"/>
              <a:t>C3</a:t>
            </a:r>
            <a:r>
              <a:rPr lang="cs-CZ" dirty="0"/>
              <a:t>. Jak bezpečně se cítíte při pohybu v následujících oblastech Prahy 13 V NOCI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sz="1600" dirty="0" smtClean="0">
                <a:solidFill>
                  <a:srgbClr val="000000"/>
                </a:solidFill>
              </a:rPr>
              <a:t>Vnímaná bezpečnost ve dne I v noci</a:t>
            </a:r>
            <a:endParaRPr lang="cs-CZ" sz="1600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6676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467056" y="508518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Pociťovaná bezpečnost značně klesá v noci, a to zejména v okolí stanic metra a v parcích. Což jsou i spontánně jmenovaná místa, kde se lidé necítí bezpečně, viz další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otázk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a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Obecně je ovšem pocit bezpečí na vysoké úrovni. Ve dne se cítí bezpečně na všech uvedených místech téměř 90 % obyvatel Prahy 13.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sz="1600" dirty="0" smtClean="0">
                <a:solidFill>
                  <a:srgbClr val="000000"/>
                </a:solidFill>
              </a:rPr>
              <a:t>Vnímaná bezpečnost ve dne I v noci</a:t>
            </a:r>
            <a:r>
              <a:rPr lang="en-US" sz="1600" dirty="0" smtClean="0">
                <a:solidFill>
                  <a:srgbClr val="000000"/>
                </a:solidFill>
              </a:rPr>
              <a:t> - </a:t>
            </a:r>
            <a:r>
              <a:rPr lang="en-US" sz="1600" dirty="0" err="1" smtClean="0">
                <a:solidFill>
                  <a:srgbClr val="000000"/>
                </a:solidFill>
              </a:rPr>
              <a:t>třídění</a:t>
            </a: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cs-CZ" dirty="0"/>
              <a:t>C2. Jak bezpečně se cítíte při pohybu v následujících oblastech Prahy 13 VE DNE</a:t>
            </a:r>
            <a:r>
              <a:rPr lang="cs-CZ" dirty="0" smtClean="0"/>
              <a:t>?</a:t>
            </a:r>
            <a:r>
              <a:rPr lang="en-US" dirty="0" smtClean="0"/>
              <a:t> </a:t>
            </a:r>
          </a:p>
          <a:p>
            <a:r>
              <a:rPr lang="cs-CZ" dirty="0" smtClean="0"/>
              <a:t>C3</a:t>
            </a:r>
            <a:r>
              <a:rPr lang="cs-CZ" dirty="0"/>
              <a:t>. Jak bezpečně se cítíte při pohybu v následujících oblastech Prahy 13 V NOCI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537321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Nižší vnímanou bezpečnost vykazují zejména starší lidé nad 60 let, ženy a obyvatelé zóny II a III.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Naopak více bezpečně se oproti ostatním cítí obyvatelé zóny IV, muži a studenti. 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8334703"/>
              </p:ext>
            </p:extLst>
          </p:nvPr>
        </p:nvGraphicFramePr>
        <p:xfrm>
          <a:off x="467544" y="1844824"/>
          <a:ext cx="3797300" cy="3208020"/>
        </p:xfrm>
        <a:graphic>
          <a:graphicData uri="http://schemas.openxmlformats.org/drawingml/2006/table">
            <a:tbl>
              <a:tblPr/>
              <a:tblGrid>
                <a:gridCol w="1358900"/>
                <a:gridCol w="609600"/>
                <a:gridCol w="609600"/>
                <a:gridCol w="609600"/>
                <a:gridCol w="609600"/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 DNE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okolí Vašeho domu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ulicích Prahy 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okolí stanic metra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parcích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Muž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Žena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Zaměstnanec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Podnikatel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Důchodce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Ekonomicky neaktivní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3590710"/>
              </p:ext>
            </p:extLst>
          </p:nvPr>
        </p:nvGraphicFramePr>
        <p:xfrm>
          <a:off x="4663132" y="1844824"/>
          <a:ext cx="3797300" cy="3208020"/>
        </p:xfrm>
        <a:graphic>
          <a:graphicData uri="http://schemas.openxmlformats.org/drawingml/2006/table">
            <a:tbl>
              <a:tblPr/>
              <a:tblGrid>
                <a:gridCol w="1358900"/>
                <a:gridCol w="609600"/>
                <a:gridCol w="609600"/>
                <a:gridCol w="609600"/>
                <a:gridCol w="609600"/>
              </a:tblGrid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NOCI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okolí Vašeho domu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 ulicích Prahy 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okolí stanic metra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parcích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Muž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Žena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Zaměstnanec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Podnikatel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Důchodce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Ekonomicky neaktivní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107504" y="5054987"/>
            <a:ext cx="87849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nadprůměrné hodnocení směrem k nebezpečnosti,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nadprůměrné hodnocení směrem k bezpečnosti.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7504" y="1268760"/>
            <a:ext cx="7344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>
                <a:latin typeface="Calibri" pitchFamily="34" charset="0"/>
              </a:rPr>
              <a:t>Vnímání bezpečnosti v jednotlivých oblastech na Praze 13 </a:t>
            </a:r>
          </a:p>
          <a:p>
            <a:r>
              <a:rPr lang="cs-CZ" sz="1000" i="1" dirty="0" smtClean="0">
                <a:latin typeface="Calibri" pitchFamily="34" charset="0"/>
              </a:rPr>
              <a:t>(vážené aritmetické průměry za vybrané třídící proměnné, zejména jednotlivé zóny na škále 1=velmi bezpečně, 2=spíše bezpečně, 3=spíše nebezpečně, 4=velmi nebezpečně)</a:t>
            </a:r>
          </a:p>
        </p:txBody>
      </p:sp>
    </p:spTree>
    <p:extLst>
      <p:ext uri="{BB962C8B-B14F-4D97-AF65-F5344CB8AC3E}">
        <p14:creationId xmlns:p14="http://schemas.microsoft.com/office/powerpoint/2010/main" xmlns="" val="39443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 smtClean="0"/>
              <a:t>C4. </a:t>
            </a:r>
            <a:r>
              <a:rPr lang="cs-CZ" dirty="0"/>
              <a:t>Existuje podle Vás nějaké místo či oblast v Praze 13, kde se necítíte bezpečně?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Místo, kde se na Praze 13 necítíte bezpečně?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3907875" cy="296900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056" y="508518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8 z 10 obyvatel Prahy 13 neuvádí žádné místo, kde by se cítili nebezpečně.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Častěji toto tvrdí muži, lidé ve středním věku 30-44 let a ti, kteří bydlí v rodinném domě.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Pokud už nějaké lokality lidé uvádí, nejčastěji se jedná o okolí stanic metra, případně parky nebo obecně v noci / za tmy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cs-CZ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 smtClean="0"/>
              <a:t>C4. </a:t>
            </a:r>
            <a:r>
              <a:rPr lang="cs-CZ" dirty="0"/>
              <a:t>Existuje podle Vás nějaké místo či oblast v Praze 13, kde se necítíte bezpečně?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Místo, kde se na Praze 13 necítíte bezpečně?</a:t>
            </a:r>
            <a:r>
              <a:rPr lang="en-US" dirty="0" smtClean="0">
                <a:solidFill>
                  <a:srgbClr val="000000"/>
                </a:solidFill>
              </a:rPr>
              <a:t> - </a:t>
            </a:r>
            <a:r>
              <a:rPr lang="en-US" dirty="0" err="1" smtClean="0">
                <a:solidFill>
                  <a:srgbClr val="000000"/>
                </a:solidFill>
              </a:rPr>
              <a:t>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148064" y="1772816"/>
            <a:ext cx="3816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Konkrétní místa, kde se necítí bezpečně, uvádějí častěji ženy a starší lidé nad 60 let.</a:t>
            </a:r>
          </a:p>
          <a:p>
            <a:pPr marL="85725" indent="-85725">
              <a:buFont typeface="Arial" pitchFamily="34" charset="0"/>
              <a:buChar char="•"/>
            </a:pPr>
            <a:endParaRPr lang="cs-CZ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Obyvatelé zóny IV častěji uvádějí okolí metra jako oblast, kde se v Praze 13 necítí bezpečně. Pro obyvatele zóny II jsou to zase parky.</a:t>
            </a:r>
          </a:p>
          <a:p>
            <a:pPr marL="85725" indent="-85725">
              <a:buFont typeface="Arial" pitchFamily="34" charset="0"/>
              <a:buChar char="•"/>
            </a:pPr>
            <a:endParaRPr lang="cs-CZ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Ti, co nevlastní auto, častěji uvádějí, že se necítí bezpečně v noci, což může souviset s tím, že se dopravují MHD a pravděpodobně musí překonávat delší úseky pěšky.</a:t>
            </a:r>
          </a:p>
          <a:p>
            <a:pPr marL="85725" indent="-85725"/>
            <a:endParaRPr lang="cs-CZ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1340768"/>
          <a:ext cx="4614084" cy="4831114"/>
        </p:xfrm>
        <a:graphic>
          <a:graphicData uri="http://schemas.openxmlformats.org/drawingml/2006/table">
            <a:tbl>
              <a:tblPr/>
              <a:tblGrid>
                <a:gridCol w="1044000"/>
                <a:gridCol w="595014"/>
                <a:gridCol w="595014"/>
                <a:gridCol w="595014"/>
                <a:gridCol w="595014"/>
                <a:gridCol w="595014"/>
                <a:gridCol w="595014"/>
              </a:tblGrid>
              <a:tr h="4014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194" marR="8194" marT="819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Žádné takové není</a:t>
                      </a:r>
                    </a:p>
                  </a:txBody>
                  <a:tcPr marL="8194" marR="8194" marT="81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Okolí metra</a:t>
                      </a:r>
                    </a:p>
                  </a:txBody>
                  <a:tcPr marL="8194" marR="8194" marT="81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Parky</a:t>
                      </a:r>
                    </a:p>
                  </a:txBody>
                  <a:tcPr marL="8194" marR="8194" marT="81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 noci (kdekoliv)</a:t>
                      </a:r>
                    </a:p>
                  </a:txBody>
                  <a:tcPr marL="8194" marR="8194" marT="81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Jiné</a:t>
                      </a:r>
                    </a:p>
                  </a:txBody>
                  <a:tcPr marL="8194" marR="8194" marT="81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Nevím</a:t>
                      </a:r>
                    </a:p>
                  </a:txBody>
                  <a:tcPr marL="8194" marR="8194" marT="81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82,5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,5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88,5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5,9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76,8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12,2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3,3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89,7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II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83,3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III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IV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79,7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V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82,3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VI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86,7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10,5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15-29 let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8,2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3,6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30-44 let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86,1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7,3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45-59 let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82,6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9,3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76,4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12,2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politicky aktivní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84,6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politicky neaktivní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78,8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Vlastní auto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83,5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2,8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Navlastní auto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9,3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Bytový dům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81,6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Rodinný dům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91,8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Panelový dům</a:t>
                      </a:r>
                    </a:p>
                  </a:txBody>
                  <a:tcPr marL="8194" marR="8194" marT="8194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81,5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10,1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8194" marR="8194" marT="8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87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C5. Jaká jsou největší bezpečnostní rizika, která vnímáte na Praze 13? max. 3 možnosti.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Bezpečnostní rizika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95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4139952" y="1556793"/>
            <a:ext cx="4824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Jako největší bezpečnostní rizika vnímají obyvatelé Prahy 13 nejvíce vandalismus, bezdomovce a pouliční kriminalitu.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cs-CZ" sz="1600" i="1" dirty="0" smtClean="0">
                <a:solidFill>
                  <a:schemeClr val="tx2"/>
                </a:solidFill>
                <a:latin typeface="Calibri" pitchFamily="34" charset="0"/>
              </a:rPr>
              <a:t>Vandalismus označují častěji starší lidé nad 60 let, ti z rodinných domků a obyvatelé zóny III. Bezdomovce zase častěji ženy, lidé s nižším příjmem domácnosti a </a:t>
            </a:r>
            <a:r>
              <a:rPr lang="en-US" sz="1600" i="1" dirty="0" err="1" smtClean="0">
                <a:solidFill>
                  <a:schemeClr val="tx2"/>
                </a:solidFill>
                <a:latin typeface="Calibri" pitchFamily="34" charset="0"/>
              </a:rPr>
              <a:t>obyvatelé</a:t>
            </a:r>
            <a:r>
              <a:rPr lang="en-US" sz="16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cs-CZ" sz="1600" i="1" dirty="0" smtClean="0">
                <a:solidFill>
                  <a:schemeClr val="tx2"/>
                </a:solidFill>
                <a:latin typeface="Calibri" pitchFamily="34" charset="0"/>
              </a:rPr>
              <a:t>zóny II.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Více než desetina obyvatel nicméně uvádí, že nevnímá žádná tato bezpečnostní rizika.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2"/>
                </a:solidFill>
                <a:latin typeface="Calibri" pitchFamily="34" charset="0"/>
              </a:rPr>
              <a:t>Častěji se jedná o muže a obyvatele zóny VI.</a:t>
            </a:r>
            <a:endParaRPr lang="cs-CZ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179510" y="4221088"/>
          <a:ext cx="8749487" cy="2283228"/>
        </p:xfrm>
        <a:graphic>
          <a:graphicData uri="http://schemas.openxmlformats.org/drawingml/2006/table">
            <a:tbl>
              <a:tblPr/>
              <a:tblGrid>
                <a:gridCol w="917288"/>
                <a:gridCol w="673527"/>
                <a:gridCol w="795408"/>
                <a:gridCol w="795408"/>
                <a:gridCol w="795408"/>
                <a:gridCol w="795408"/>
                <a:gridCol w="795408"/>
                <a:gridCol w="795408"/>
                <a:gridCol w="795408"/>
                <a:gridCol w="795408"/>
                <a:gridCol w="795408"/>
              </a:tblGrid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659" marR="8659" marT="8659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Pouliční kriminalita</a:t>
                      </a:r>
                    </a:p>
                  </a:txBody>
                  <a:tcPr marL="8659" marR="8659" marT="86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Vandalismus</a:t>
                      </a:r>
                    </a:p>
                  </a:txBody>
                  <a:tcPr marL="8659" marR="8659" marT="86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Bezpečnost automobilů</a:t>
                      </a:r>
                    </a:p>
                  </a:txBody>
                  <a:tcPr marL="8659" marR="8659" marT="86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Bytové krádeže</a:t>
                      </a:r>
                    </a:p>
                  </a:txBody>
                  <a:tcPr marL="8659" marR="8659" marT="86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Organizovaný zločin</a:t>
                      </a:r>
                    </a:p>
                  </a:txBody>
                  <a:tcPr marL="8659" marR="8659" marT="86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Drogy</a:t>
                      </a:r>
                    </a:p>
                  </a:txBody>
                  <a:tcPr marL="8659" marR="8659" marT="86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Bezdomovci</a:t>
                      </a:r>
                    </a:p>
                  </a:txBody>
                  <a:tcPr marL="8659" marR="8659" marT="86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Prostituce</a:t>
                      </a:r>
                    </a:p>
                  </a:txBody>
                  <a:tcPr marL="8659" marR="8659" marT="86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Něco jiného</a:t>
                      </a:r>
                    </a:p>
                  </a:txBody>
                  <a:tcPr marL="8659" marR="8659" marT="86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Nic z výše uvedeného</a:t>
                      </a:r>
                    </a:p>
                  </a:txBody>
                  <a:tcPr marL="8659" marR="8659" marT="865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8659" marR="8659" marT="86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25,8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22,5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32,5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8659" marR="8659" marT="86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35,6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16,2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29,6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</a:t>
                      </a:r>
                    </a:p>
                  </a:txBody>
                  <a:tcPr marL="8659" marR="8659" marT="86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27,6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29,3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II</a:t>
                      </a:r>
                    </a:p>
                  </a:txBody>
                  <a:tcPr marL="8659" marR="8659" marT="86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32,6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28,8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25,3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III</a:t>
                      </a:r>
                    </a:p>
                  </a:txBody>
                  <a:tcPr marL="8659" marR="8659" marT="86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38,6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31,8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35,2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Zóna IV</a:t>
                      </a:r>
                    </a:p>
                  </a:txBody>
                  <a:tcPr marL="8659" marR="8659" marT="86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30,6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38,8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V</a:t>
                      </a:r>
                    </a:p>
                  </a:txBody>
                  <a:tcPr marL="8659" marR="8659" marT="86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36,8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36,8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27,3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34,6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VI</a:t>
                      </a:r>
                    </a:p>
                  </a:txBody>
                  <a:tcPr marL="8659" marR="8659" marT="86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47,6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30,5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29,5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Bytový dům</a:t>
                      </a:r>
                    </a:p>
                  </a:txBody>
                  <a:tcPr marL="8659" marR="8659" marT="86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45,6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18,4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Rodinný dům</a:t>
                      </a:r>
                    </a:p>
                  </a:txBody>
                  <a:tcPr marL="8659" marR="8659" marT="86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53,6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29,9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8,2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Panelový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dům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659" marR="8659" marT="8659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31,3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25,0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25,6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23,8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37,2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13,2</a:t>
                      </a:r>
                    </a:p>
                  </a:txBody>
                  <a:tcPr marL="8659" marR="8659" marT="86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07504" y="6495147"/>
            <a:ext cx="87849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</a:t>
            </a:r>
            <a:r>
              <a:rPr lang="en-US" sz="1000" dirty="0" err="1" smtClean="0">
                <a:latin typeface="Calibri" pitchFamily="34" charset="0"/>
              </a:rPr>
              <a:t>nadprůměrnou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četnost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zmínění</a:t>
            </a:r>
            <a:r>
              <a:rPr lang="cs-CZ" sz="1000" dirty="0" smtClean="0">
                <a:latin typeface="Calibri" pitchFamily="34" charset="0"/>
              </a:rPr>
              <a:t>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</a:t>
            </a:r>
            <a:r>
              <a:rPr lang="en-US" sz="1000" dirty="0" err="1" smtClean="0">
                <a:latin typeface="Calibri" pitchFamily="34" charset="0"/>
              </a:rPr>
              <a:t>po</a:t>
            </a:r>
            <a:r>
              <a:rPr lang="cs-CZ" sz="1000" dirty="0" err="1" smtClean="0">
                <a:latin typeface="Calibri" pitchFamily="34" charset="0"/>
              </a:rPr>
              <a:t>dprůměrn</a:t>
            </a:r>
            <a:r>
              <a:rPr lang="en-US" sz="1000" dirty="0" err="1" smtClean="0">
                <a:latin typeface="Calibri" pitchFamily="34" charset="0"/>
              </a:rPr>
              <a:t>ou</a:t>
            </a:r>
            <a:r>
              <a:rPr lang="cs-CZ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četnost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zmínění</a:t>
            </a:r>
            <a:r>
              <a:rPr lang="cs-CZ" sz="1000" dirty="0" smtClean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 smtClean="0"/>
              <a:t>C6. </a:t>
            </a:r>
            <a:r>
              <a:rPr lang="cs-CZ" dirty="0"/>
              <a:t>Myslíte si, že bezpečnostní situace v MČ Praha 13 je lepší nebo horší než v jiných částech Prahy?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Bezpečnostní situace v porovnání s jinými MČ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5623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94" y="3861048"/>
            <a:ext cx="39814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4644008" y="1916832"/>
            <a:ext cx="4320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Polovina obyvatel vnímá bezpečnostní situaci na Praze 13 stejně jako v jiných částech Prahy.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Třetina se domnívá, že bezpečnost je na Praze 13 lepší než jinde.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2"/>
                </a:solidFill>
                <a:latin typeface="Calibri" pitchFamily="34" charset="0"/>
              </a:rPr>
              <a:t> Pozitivnější vnímání MČ mají obyvatelé zóny I, studenti a ti, co bydlí v rodinných a bytových domech.</a:t>
            </a:r>
          </a:p>
          <a:p>
            <a:pPr marL="85725" indent="-85725"/>
            <a:endParaRPr lang="cs-CZ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79512" y="944760"/>
            <a:ext cx="8784488" cy="153888"/>
          </a:xfrm>
        </p:spPr>
        <p:txBody>
          <a:bodyPr/>
          <a:lstStyle/>
          <a:p>
            <a:r>
              <a:rPr lang="cs-CZ" dirty="0" smtClean="0"/>
              <a:t>C7. </a:t>
            </a:r>
            <a:r>
              <a:rPr lang="cs-CZ" dirty="0"/>
              <a:t>Uvažoval/a jste někdy o odstěhování se z MČ Praha 13?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zvažování odstěhování z prahy 13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5623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4644008" y="1916832"/>
            <a:ext cx="43208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Dvě třetiny obyvatel nikdy ani nenapadlo zvažovat odstěhování z Prahy 13.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cs-CZ" sz="1600" i="1" dirty="0" smtClean="0">
                <a:solidFill>
                  <a:schemeClr val="tx2"/>
                </a:solidFill>
                <a:latin typeface="Calibri" pitchFamily="34" charset="0"/>
              </a:rPr>
              <a:t>Častěji o tom nikdy neuvažovali lidé ze zóny I a III.</a:t>
            </a: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latin typeface="Calibri" pitchFamily="34" charset="0"/>
              </a:rPr>
              <a:t> Čtvrtinu lidí to někdy napadlo, ale jen 6 % o tom uvažuje vážně, případně už dokonce podniká konkrétní kroky.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2"/>
                </a:solidFill>
                <a:latin typeface="Calibri" pitchFamily="34" charset="0"/>
              </a:rPr>
              <a:t> Častěji odstěhování napadlo obyvatele zóny IV a VI, lidi se středními příjmy domácnosti (30.-50.tisíc/ měsíc) a ty, co bydlí v panelových domech na sídlišti.</a:t>
            </a:r>
            <a:endParaRPr lang="en-US" sz="1600" i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endParaRPr lang="cs-CZ" sz="1600" i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2"/>
                </a:solidFill>
                <a:latin typeface="Calibri" pitchFamily="34" charset="0"/>
              </a:rPr>
              <a:t>V porovnání s předchozím šetřením v roce 2017 pozorujeme nárůst obyvatel, které odstěhování z MČ alespoň napadlo, nicméně vážné zvažování je pořád na stejné úrovni – pouze 6 % obyvatel.</a:t>
            </a:r>
          </a:p>
          <a:p>
            <a:pPr marL="85725" indent="-85725"/>
            <a:endParaRPr lang="cs-CZ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11" y="3773760"/>
            <a:ext cx="3971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vzorku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4857517"/>
              </p:ext>
            </p:extLst>
          </p:nvPr>
        </p:nvGraphicFramePr>
        <p:xfrm>
          <a:off x="467544" y="980728"/>
          <a:ext cx="3816424" cy="337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848"/>
                <a:gridCol w="640288"/>
                <a:gridCol w="640288"/>
              </a:tblGrid>
              <a:tr h="256776">
                <a:tc rowSpan="2">
                  <a:txBody>
                    <a:bodyPr/>
                    <a:lstStyle/>
                    <a:p>
                      <a:pPr algn="r"/>
                      <a:endParaRPr lang="en-US" sz="1000" b="0" i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Celek</a:t>
                      </a:r>
                      <a:endParaRPr lang="en-US" sz="1000" b="1" i="0" u="none" strike="noStrike" noProof="0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67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Počet</a:t>
                      </a:r>
                      <a:endParaRPr lang="en-US" sz="1000" b="1" i="0" u="none" strike="noStrike" noProof="0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%</a:t>
                      </a:r>
                      <a:endParaRPr lang="en-US" sz="1000" b="1" i="0" u="none" strike="noStrike" noProof="0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 gridSpan="3">
                  <a:txBody>
                    <a:bodyPr/>
                    <a:lstStyle/>
                    <a:p>
                      <a:r>
                        <a:rPr lang="cs-CZ" sz="1200" b="1" noProof="0" dirty="0" smtClean="0">
                          <a:solidFill>
                            <a:schemeClr val="tx1"/>
                          </a:solidFill>
                        </a:rPr>
                        <a:t>POHLAVÍ</a:t>
                      </a:r>
                      <a:endParaRPr lang="en-US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Muž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Žena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000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1200" b="1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VĚK</a:t>
                      </a:r>
                      <a:endParaRPr lang="en-US" sz="1200" b="1" i="0" u="none" strike="noStrike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95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cs-CZ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15 - 29 let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30 - 44 let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45 - 64 let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65 nebo více let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000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1200" b="1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VZDĚLÁNÍ</a:t>
                      </a:r>
                      <a:endParaRPr lang="en-US" sz="1200" b="1" i="0" u="none" strike="noStrik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Základní, bez vzdělání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Střední včetně vyučení bez maturity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Střední s maturitou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Vysokoškolské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2506625"/>
              </p:ext>
            </p:extLst>
          </p:nvPr>
        </p:nvGraphicFramePr>
        <p:xfrm>
          <a:off x="4788024" y="4797152"/>
          <a:ext cx="3836576" cy="162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  <a:gridCol w="640288"/>
                <a:gridCol w="640288"/>
              </a:tblGrid>
              <a:tr h="234000">
                <a:tc gridSpan="3">
                  <a:txBody>
                    <a:bodyPr/>
                    <a:lstStyle/>
                    <a:p>
                      <a:r>
                        <a:rPr lang="cs-CZ" sz="1200" b="1" noProof="0" dirty="0" smtClean="0">
                          <a:solidFill>
                            <a:schemeClr val="tx1"/>
                          </a:solidFill>
                        </a:rPr>
                        <a:t>Zóny*</a:t>
                      </a:r>
                      <a:endParaRPr lang="cs-CZ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Zóna I (</a:t>
                      </a:r>
                      <a:r>
                        <a:rPr lang="cs-CZ" sz="1000" b="0" i="0" u="none" strike="noStrike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Třebonice</a:t>
                      </a:r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+Stodůlky</a:t>
                      </a:r>
                      <a:r>
                        <a:rPr lang="en-US" sz="10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10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sever+Malá Ohrada)</a:t>
                      </a:r>
                      <a:endParaRPr lang="cs-CZ" sz="1000" b="0" i="0" u="none" strike="noStrik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Zóna II (Sídl. Nové Butovice jih + sever)</a:t>
                      </a:r>
                      <a:endParaRPr lang="cs-CZ" sz="1000" b="0" i="0" u="none" strike="noStrike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Zóna III (Stodůlky-jih + Nová kolonie)</a:t>
                      </a:r>
                      <a:endParaRPr lang="cs-CZ" sz="1000" b="0" i="0" u="none" strike="noStrike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Zóna IV (Sídl. Lužiny-sever + jihozápad</a:t>
                      </a:r>
                      <a:r>
                        <a:rPr lang="cs-CZ" sz="1000" b="0" i="0" u="none" strike="noStrike" kern="1200" baseline="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jihovýchod)</a:t>
                      </a:r>
                      <a:endParaRPr lang="cs-CZ" sz="1000" b="0" i="0" u="none" strike="noStrike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Zóna V (Sídl.Velká Ohrada + Velká Ohrada)</a:t>
                      </a:r>
                      <a:endParaRPr lang="cs-CZ" sz="1000" b="0" i="0" u="none" strike="noStrike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Zóna VI (</a:t>
                      </a:r>
                      <a:r>
                        <a:rPr lang="cs-CZ" sz="1000" b="0" i="0" u="none" strike="noStrike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Sídl</a:t>
                      </a:r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cs-CZ" sz="10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Stodůlky+Západní město)</a:t>
                      </a:r>
                      <a:endParaRPr lang="cs-CZ" sz="1000" b="0" i="0" u="none" strike="noStrik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8600172"/>
              </p:ext>
            </p:extLst>
          </p:nvPr>
        </p:nvGraphicFramePr>
        <p:xfrm>
          <a:off x="467544" y="4365104"/>
          <a:ext cx="3816423" cy="1461413"/>
        </p:xfrm>
        <a:graphic>
          <a:graphicData uri="http://schemas.openxmlformats.org/drawingml/2006/table">
            <a:tbl>
              <a:tblPr/>
              <a:tblGrid>
                <a:gridCol w="2495824"/>
                <a:gridCol w="660300"/>
                <a:gridCol w="660299"/>
              </a:tblGrid>
              <a:tr h="257817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EKONOMICKÁ AKTIVITA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76">
                <a:tc>
                  <a:txBody>
                    <a:bodyPr/>
                    <a:lstStyle/>
                    <a:p>
                      <a:pPr marL="88900" indent="-88900" algn="l" fontAlgn="t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Student, žák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4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Zaměstnanec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4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Podnikatel, OSVČ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4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Mateřská/rodičovská dovolená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4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Důchodce/důchodkyně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44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Nezaměstnaný/á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41"/>
          <p:cNvGrpSpPr>
            <a:grpSpLocks noChangeAspect="1"/>
          </p:cNvGrpSpPr>
          <p:nvPr/>
        </p:nvGrpSpPr>
        <p:grpSpPr>
          <a:xfrm>
            <a:off x="7107010" y="116633"/>
            <a:ext cx="705350" cy="648071"/>
            <a:chOff x="5748338" y="3533775"/>
            <a:chExt cx="391976" cy="360146"/>
          </a:xfrm>
          <a:solidFill>
            <a:schemeClr val="tx1"/>
          </a:solidFill>
        </p:grpSpPr>
        <p:sp>
          <p:nvSpPr>
            <p:cNvPr id="10" name="Shape 11650"/>
            <p:cNvSpPr/>
            <p:nvPr/>
          </p:nvSpPr>
          <p:spPr>
            <a:xfrm>
              <a:off x="5872163" y="3638550"/>
              <a:ext cx="68861" cy="3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58" y="20134"/>
                  </a:moveTo>
                  <a:cubicBezTo>
                    <a:pt x="18516" y="12990"/>
                    <a:pt x="19703" y="6364"/>
                    <a:pt x="21600" y="894"/>
                  </a:cubicBezTo>
                  <a:cubicBezTo>
                    <a:pt x="20264" y="316"/>
                    <a:pt x="18889" y="0"/>
                    <a:pt x="17474" y="0"/>
                  </a:cubicBezTo>
                  <a:lnTo>
                    <a:pt x="4108" y="0"/>
                  </a:lnTo>
                  <a:cubicBezTo>
                    <a:pt x="2702" y="0"/>
                    <a:pt x="1325" y="316"/>
                    <a:pt x="0" y="882"/>
                  </a:cubicBezTo>
                  <a:cubicBezTo>
                    <a:pt x="2025" y="6729"/>
                    <a:pt x="3230" y="13867"/>
                    <a:pt x="3253" y="21600"/>
                  </a:cubicBezTo>
                  <a:cubicBezTo>
                    <a:pt x="5710" y="18777"/>
                    <a:pt x="8526" y="17183"/>
                    <a:pt x="11519" y="17183"/>
                  </a:cubicBezTo>
                  <a:cubicBezTo>
                    <a:pt x="13953" y="17183"/>
                    <a:pt x="16261" y="18235"/>
                    <a:pt x="18358" y="2013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" name="Shape 11651"/>
            <p:cNvSpPr/>
            <p:nvPr/>
          </p:nvSpPr>
          <p:spPr>
            <a:xfrm>
              <a:off x="5862637" y="3671888"/>
              <a:ext cx="92516" cy="9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21600"/>
                  </a:moveTo>
                  <a:cubicBezTo>
                    <a:pt x="16766" y="21600"/>
                    <a:pt x="21600" y="16765"/>
                    <a:pt x="21600" y="10799"/>
                  </a:cubicBezTo>
                  <a:cubicBezTo>
                    <a:pt x="21600" y="4833"/>
                    <a:pt x="16766" y="0"/>
                    <a:pt x="10802" y="0"/>
                  </a:cubicBezTo>
                  <a:cubicBezTo>
                    <a:pt x="4839" y="0"/>
                    <a:pt x="0" y="4833"/>
                    <a:pt x="0" y="10799"/>
                  </a:cubicBezTo>
                  <a:cubicBezTo>
                    <a:pt x="0" y="16765"/>
                    <a:pt x="4839" y="21600"/>
                    <a:pt x="10802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" name="Shape 11652"/>
            <p:cNvSpPr/>
            <p:nvPr/>
          </p:nvSpPr>
          <p:spPr>
            <a:xfrm>
              <a:off x="6015038" y="3581400"/>
              <a:ext cx="92460" cy="9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28" y="20575"/>
                  </a:moveTo>
                  <a:cubicBezTo>
                    <a:pt x="7616" y="21226"/>
                    <a:pt x="9159" y="21600"/>
                    <a:pt x="10796" y="21600"/>
                  </a:cubicBezTo>
                  <a:cubicBezTo>
                    <a:pt x="16763" y="21600"/>
                    <a:pt x="21600" y="16763"/>
                    <a:pt x="21600" y="10798"/>
                  </a:cubicBezTo>
                  <a:cubicBezTo>
                    <a:pt x="21600" y="4837"/>
                    <a:pt x="16763" y="0"/>
                    <a:pt x="10796" y="0"/>
                  </a:cubicBezTo>
                  <a:cubicBezTo>
                    <a:pt x="4885" y="0"/>
                    <a:pt x="85" y="4748"/>
                    <a:pt x="0" y="10633"/>
                  </a:cubicBezTo>
                  <a:cubicBezTo>
                    <a:pt x="3405" y="12770"/>
                    <a:pt x="5795" y="16380"/>
                    <a:pt x="6228" y="2057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" name="Shape 11653"/>
            <p:cNvSpPr/>
            <p:nvPr/>
          </p:nvSpPr>
          <p:spPr>
            <a:xfrm>
              <a:off x="5938838" y="3624263"/>
              <a:ext cx="92450" cy="9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638"/>
                  </a:moveTo>
                  <a:cubicBezTo>
                    <a:pt x="3403" y="12775"/>
                    <a:pt x="5798" y="16383"/>
                    <a:pt x="6229" y="20579"/>
                  </a:cubicBezTo>
                  <a:cubicBezTo>
                    <a:pt x="7613" y="21226"/>
                    <a:pt x="9158" y="21600"/>
                    <a:pt x="10795" y="21600"/>
                  </a:cubicBezTo>
                  <a:cubicBezTo>
                    <a:pt x="16760" y="21600"/>
                    <a:pt x="21600" y="16763"/>
                    <a:pt x="21600" y="10801"/>
                  </a:cubicBezTo>
                  <a:cubicBezTo>
                    <a:pt x="21600" y="4835"/>
                    <a:pt x="16760" y="0"/>
                    <a:pt x="10795" y="0"/>
                  </a:cubicBezTo>
                  <a:cubicBezTo>
                    <a:pt x="4883" y="0"/>
                    <a:pt x="83" y="4750"/>
                    <a:pt x="0" y="1063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" name="Shape 11654"/>
            <p:cNvSpPr/>
            <p:nvPr/>
          </p:nvSpPr>
          <p:spPr>
            <a:xfrm>
              <a:off x="5853113" y="3533775"/>
              <a:ext cx="100431" cy="100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21600"/>
                  </a:moveTo>
                  <a:cubicBezTo>
                    <a:pt x="16765" y="21600"/>
                    <a:pt x="21600" y="16765"/>
                    <a:pt x="21600" y="10803"/>
                  </a:cubicBezTo>
                  <a:cubicBezTo>
                    <a:pt x="21600" y="4837"/>
                    <a:pt x="16765" y="0"/>
                    <a:pt x="10801" y="0"/>
                  </a:cubicBezTo>
                  <a:cubicBezTo>
                    <a:pt x="4835" y="0"/>
                    <a:pt x="0" y="4837"/>
                    <a:pt x="0" y="10803"/>
                  </a:cubicBezTo>
                  <a:cubicBezTo>
                    <a:pt x="0" y="16765"/>
                    <a:pt x="4835" y="21600"/>
                    <a:pt x="10801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" name="Shape 11655"/>
            <p:cNvSpPr/>
            <p:nvPr/>
          </p:nvSpPr>
          <p:spPr>
            <a:xfrm>
              <a:off x="6024563" y="3676650"/>
              <a:ext cx="115751" cy="12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8" y="0"/>
                  </a:moveTo>
                  <a:lnTo>
                    <a:pt x="3279" y="0"/>
                  </a:lnTo>
                  <a:cubicBezTo>
                    <a:pt x="3204" y="2765"/>
                    <a:pt x="1963" y="5254"/>
                    <a:pt x="0" y="7039"/>
                  </a:cubicBezTo>
                  <a:cubicBezTo>
                    <a:pt x="5416" y="8571"/>
                    <a:pt x="9375" y="13345"/>
                    <a:pt x="9375" y="18980"/>
                  </a:cubicBezTo>
                  <a:lnTo>
                    <a:pt x="9375" y="21600"/>
                  </a:lnTo>
                  <a:cubicBezTo>
                    <a:pt x="16552" y="21354"/>
                    <a:pt x="20690" y="19418"/>
                    <a:pt x="20959" y="19288"/>
                  </a:cubicBezTo>
                  <a:lnTo>
                    <a:pt x="21536" y="19014"/>
                  </a:lnTo>
                  <a:lnTo>
                    <a:pt x="21600" y="19014"/>
                  </a:lnTo>
                  <a:lnTo>
                    <a:pt x="21600" y="10501"/>
                  </a:lnTo>
                  <a:cubicBezTo>
                    <a:pt x="21600" y="4714"/>
                    <a:pt x="16643" y="0"/>
                    <a:pt x="10548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" name="Shape 11656"/>
            <p:cNvSpPr/>
            <p:nvPr/>
          </p:nvSpPr>
          <p:spPr>
            <a:xfrm>
              <a:off x="5948363" y="3724275"/>
              <a:ext cx="115751" cy="12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52" y="0"/>
                  </a:moveTo>
                  <a:lnTo>
                    <a:pt x="3282" y="0"/>
                  </a:lnTo>
                  <a:cubicBezTo>
                    <a:pt x="3204" y="2765"/>
                    <a:pt x="1961" y="5254"/>
                    <a:pt x="0" y="7039"/>
                  </a:cubicBezTo>
                  <a:cubicBezTo>
                    <a:pt x="5417" y="8571"/>
                    <a:pt x="9378" y="13342"/>
                    <a:pt x="9378" y="18980"/>
                  </a:cubicBezTo>
                  <a:lnTo>
                    <a:pt x="9378" y="21600"/>
                  </a:lnTo>
                  <a:cubicBezTo>
                    <a:pt x="16552" y="21348"/>
                    <a:pt x="20690" y="19420"/>
                    <a:pt x="20961" y="19286"/>
                  </a:cubicBezTo>
                  <a:lnTo>
                    <a:pt x="21543" y="19011"/>
                  </a:lnTo>
                  <a:lnTo>
                    <a:pt x="21600" y="19011"/>
                  </a:lnTo>
                  <a:lnTo>
                    <a:pt x="21600" y="10496"/>
                  </a:lnTo>
                  <a:cubicBezTo>
                    <a:pt x="21600" y="4709"/>
                    <a:pt x="16646" y="0"/>
                    <a:pt x="10552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" name="Shape 11657"/>
            <p:cNvSpPr/>
            <p:nvPr/>
          </p:nvSpPr>
          <p:spPr>
            <a:xfrm>
              <a:off x="5829300" y="3771900"/>
              <a:ext cx="157684" cy="12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90" y="0"/>
                  </a:moveTo>
                  <a:lnTo>
                    <a:pt x="8110" y="0"/>
                  </a:lnTo>
                  <a:cubicBezTo>
                    <a:pt x="3640" y="0"/>
                    <a:pt x="0" y="4708"/>
                    <a:pt x="0" y="10486"/>
                  </a:cubicBezTo>
                  <a:lnTo>
                    <a:pt x="0" y="18987"/>
                  </a:lnTo>
                  <a:lnTo>
                    <a:pt x="17" y="19115"/>
                  </a:lnTo>
                  <a:lnTo>
                    <a:pt x="470" y="19300"/>
                  </a:lnTo>
                  <a:cubicBezTo>
                    <a:pt x="4737" y="21022"/>
                    <a:pt x="8447" y="21600"/>
                    <a:pt x="11498" y="21600"/>
                  </a:cubicBezTo>
                  <a:cubicBezTo>
                    <a:pt x="17461" y="21600"/>
                    <a:pt x="20920" y="19402"/>
                    <a:pt x="21131" y="19262"/>
                  </a:cubicBezTo>
                  <a:lnTo>
                    <a:pt x="21555" y="18987"/>
                  </a:lnTo>
                  <a:lnTo>
                    <a:pt x="21600" y="18987"/>
                  </a:lnTo>
                  <a:lnTo>
                    <a:pt x="21600" y="10486"/>
                  </a:lnTo>
                  <a:cubicBezTo>
                    <a:pt x="21600" y="4708"/>
                    <a:pt x="17960" y="0"/>
                    <a:pt x="1349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" name="Shape 11658"/>
            <p:cNvSpPr/>
            <p:nvPr/>
          </p:nvSpPr>
          <p:spPr>
            <a:xfrm>
              <a:off x="5748338" y="3724275"/>
              <a:ext cx="120402" cy="12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057"/>
                  </a:moveTo>
                  <a:cubicBezTo>
                    <a:pt x="19721" y="5275"/>
                    <a:pt x="18533" y="2790"/>
                    <a:pt x="18446" y="38"/>
                  </a:cubicBezTo>
                  <a:cubicBezTo>
                    <a:pt x="18186" y="21"/>
                    <a:pt x="17930" y="0"/>
                    <a:pt x="17663" y="0"/>
                  </a:cubicBezTo>
                  <a:lnTo>
                    <a:pt x="10625" y="0"/>
                  </a:lnTo>
                  <a:cubicBezTo>
                    <a:pt x="4766" y="0"/>
                    <a:pt x="0" y="4721"/>
                    <a:pt x="0" y="10526"/>
                  </a:cubicBezTo>
                  <a:lnTo>
                    <a:pt x="0" y="19058"/>
                  </a:lnTo>
                  <a:lnTo>
                    <a:pt x="25" y="19190"/>
                  </a:lnTo>
                  <a:lnTo>
                    <a:pt x="616" y="19372"/>
                  </a:lnTo>
                  <a:cubicBezTo>
                    <a:pt x="5100" y="20759"/>
                    <a:pt x="9103" y="21400"/>
                    <a:pt x="12582" y="21600"/>
                  </a:cubicBezTo>
                  <a:lnTo>
                    <a:pt x="12582" y="19026"/>
                  </a:lnTo>
                  <a:cubicBezTo>
                    <a:pt x="12582" y="13375"/>
                    <a:pt x="16390" y="8587"/>
                    <a:pt x="21600" y="705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" name="Shape 11659"/>
            <p:cNvSpPr/>
            <p:nvPr/>
          </p:nvSpPr>
          <p:spPr>
            <a:xfrm>
              <a:off x="5781675" y="3624263"/>
              <a:ext cx="92506" cy="9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3" y="21600"/>
                  </a:moveTo>
                  <a:cubicBezTo>
                    <a:pt x="12912" y="21600"/>
                    <a:pt x="14880" y="20983"/>
                    <a:pt x="16548" y="19934"/>
                  </a:cubicBezTo>
                  <a:cubicBezTo>
                    <a:pt x="17076" y="16481"/>
                    <a:pt x="18926" y="13460"/>
                    <a:pt x="21570" y="11409"/>
                  </a:cubicBezTo>
                  <a:cubicBezTo>
                    <a:pt x="21578" y="11209"/>
                    <a:pt x="21600" y="11005"/>
                    <a:pt x="21600" y="10801"/>
                  </a:cubicBezTo>
                  <a:cubicBezTo>
                    <a:pt x="21600" y="4835"/>
                    <a:pt x="16765" y="0"/>
                    <a:pt x="10803" y="0"/>
                  </a:cubicBezTo>
                  <a:cubicBezTo>
                    <a:pt x="4837" y="0"/>
                    <a:pt x="0" y="4835"/>
                    <a:pt x="0" y="10801"/>
                  </a:cubicBezTo>
                  <a:cubicBezTo>
                    <a:pt x="0" y="16770"/>
                    <a:pt x="4837" y="21600"/>
                    <a:pt x="10803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14288" tIns="14288" rIns="14288" bIns="14288" anchor="ctr"/>
            <a:lstStyle/>
            <a:p>
              <a:pPr algn="ctr"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4788024" y="645333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latin typeface="+mn-lt"/>
              </a:rPr>
              <a:t>* Jednotlivé oblasti jsou pro potřeby analýzy sdruženy na základě podobností a často i geografické blízkosti do větších zón.</a:t>
            </a:r>
            <a:endParaRPr lang="cs-CZ" sz="1000" dirty="0">
              <a:latin typeface="+mn-lt"/>
            </a:endParaRPr>
          </a:p>
        </p:txBody>
      </p:sp>
      <p:graphicFrame>
        <p:nvGraphicFramePr>
          <p:cNvPr id="21" name="Tabulka 20"/>
          <p:cNvGraphicFramePr>
            <a:graphicFrameLocks noGrp="1"/>
          </p:cNvGraphicFramePr>
          <p:nvPr/>
        </p:nvGraphicFramePr>
        <p:xfrm>
          <a:off x="4788024" y="980728"/>
          <a:ext cx="3836576" cy="377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  <a:gridCol w="640288"/>
                <a:gridCol w="640288"/>
              </a:tblGrid>
              <a:tr h="256776">
                <a:tc rowSpan="2">
                  <a:txBody>
                    <a:bodyPr/>
                    <a:lstStyle/>
                    <a:p>
                      <a:pPr algn="r"/>
                      <a:endParaRPr lang="cs-CZ" sz="1000" b="0" i="1" noProof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Celek</a:t>
                      </a:r>
                      <a:endParaRPr lang="en-US" sz="1000" b="1" i="0" u="none" strike="noStrike" noProof="0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67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Počet</a:t>
                      </a:r>
                      <a:endParaRPr lang="en-US" sz="1000" b="1" i="0" u="none" strike="noStrike" noProof="0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%</a:t>
                      </a:r>
                      <a:endParaRPr lang="en-US" sz="1000" b="1" i="0" u="none" strike="noStrike" noProof="0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34000">
                <a:tc gridSpan="3">
                  <a:txBody>
                    <a:bodyPr/>
                    <a:lstStyle/>
                    <a:p>
                      <a:r>
                        <a:rPr lang="cs-CZ" sz="1200" b="1" noProof="0" smtClean="0">
                          <a:solidFill>
                            <a:schemeClr val="tx1"/>
                          </a:solidFill>
                        </a:rPr>
                        <a:t>Oblast</a:t>
                      </a:r>
                      <a:endParaRPr lang="cs-CZ" sz="1200" b="1" noProof="0">
                        <a:solidFill>
                          <a:schemeClr val="tx1"/>
                        </a:solidFill>
                      </a:endParaRPr>
                    </a:p>
                  </a:txBody>
                  <a:tcPr marL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Třebonice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Západní Město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Stodůlky-sever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Sídl. Stodůlky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Stodůlky-jih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Sídl. Lužiny-sever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Sídl. Lužiny-jihozápad (Luka)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Sídl. Lužiny-jihovýchod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Velká Ohrada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Sídl. Velká Ohrada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Malá Ohrada+Nová Ves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Sídl. N. Butovice-jih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Sídl. N. Butovice-sever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Nová kolonie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</a:t>
                      </a:r>
                      <a:r>
                        <a:rPr lang="en-US" sz="1000" b="0" i="0" u="none" strike="noStrike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1000" b="0" i="0" u="none" strike="noStrike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Činnost</a:t>
            </a:r>
            <a:r>
              <a:rPr lang="en-US" b="1" dirty="0" smtClean="0"/>
              <a:t> </a:t>
            </a:r>
            <a:r>
              <a:rPr lang="en-US" b="1" dirty="0" err="1" smtClean="0"/>
              <a:t>Radnice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R1. Myslíte si, že radnice MČ Praha 13 řeší následující aspekty života v městské </a:t>
            </a:r>
            <a:r>
              <a:rPr lang="cs-CZ" dirty="0" smtClean="0"/>
              <a:t>části?</a:t>
            </a:r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Řešení aspektů života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n=1001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056" y="494116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Obyvatelé Prahy 13 nejlépe hodnotí práci radnice v oblasti MHD a péče o parky a zeleň. Naopak nejhůře je hodnoceno řešení parkování a nová výstavba.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Nová výstavba je hodnocena hůře především lidmi, kteří bydlí v rodinných domech. Parkování zase těmi, kteří vlastní auto a žijí na Praze 13 6-15 let.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286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R1. Myslíte si, že radnice MČ Praha 13 řeší následující aspekty života v městské </a:t>
            </a:r>
            <a:r>
              <a:rPr lang="cs-CZ" dirty="0" smtClean="0"/>
              <a:t>části?</a:t>
            </a:r>
            <a:endParaRPr lang="cs-CZ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Řešení aspektů života </a:t>
            </a:r>
            <a:r>
              <a:rPr lang="en-US" dirty="0" smtClean="0">
                <a:solidFill>
                  <a:srgbClr val="000000"/>
                </a:solidFill>
              </a:rPr>
              <a:t> - </a:t>
            </a:r>
            <a:r>
              <a:rPr lang="en-US" dirty="0" err="1" smtClean="0">
                <a:solidFill>
                  <a:srgbClr val="000000"/>
                </a:solidFill>
              </a:rPr>
              <a:t>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n=1001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7504" y="1268760"/>
            <a:ext cx="66247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 smtClean="0">
                <a:latin typeface="Calibri" pitchFamily="34" charset="0"/>
              </a:rPr>
              <a:t>Hod</a:t>
            </a:r>
            <a:r>
              <a:rPr lang="en-US" sz="1000" b="1" dirty="0" smtClean="0">
                <a:latin typeface="Calibri" pitchFamily="34" charset="0"/>
              </a:rPr>
              <a:t>n</a:t>
            </a:r>
            <a:r>
              <a:rPr lang="cs-CZ" sz="1000" b="1" dirty="0" smtClean="0">
                <a:latin typeface="Calibri" pitchFamily="34" charset="0"/>
              </a:rPr>
              <a:t>ocení práce radnice</a:t>
            </a:r>
            <a:r>
              <a:rPr lang="en-US" sz="1000" b="1" dirty="0" smtClean="0">
                <a:latin typeface="Calibri" pitchFamily="34" charset="0"/>
              </a:rPr>
              <a:t> </a:t>
            </a:r>
            <a:r>
              <a:rPr lang="cs-CZ" sz="1000" b="1" dirty="0" smtClean="0">
                <a:latin typeface="Calibri" pitchFamily="34" charset="0"/>
              </a:rPr>
              <a:t>na Praze 13 v jednotlivých aspektech života</a:t>
            </a:r>
          </a:p>
          <a:p>
            <a:r>
              <a:rPr lang="cs-CZ" sz="1000" i="1" dirty="0" smtClean="0">
                <a:latin typeface="Calibri" pitchFamily="34" charset="0"/>
              </a:rPr>
              <a:t>(vážené aritmetické průměry za vybrané třídící proměnné, zejména jednotlivé zóny na škále 1=velmi dobře, 2=spíše dobře, </a:t>
            </a:r>
            <a:br>
              <a:rPr lang="cs-CZ" sz="1000" i="1" dirty="0" smtClean="0">
                <a:latin typeface="Calibri" pitchFamily="34" charset="0"/>
              </a:rPr>
            </a:br>
            <a:r>
              <a:rPr lang="cs-CZ" sz="1000" i="1" dirty="0" smtClean="0">
                <a:latin typeface="Calibri" pitchFamily="34" charset="0"/>
              </a:rPr>
              <a:t>3=spíše špatně, 4=velmi špatně)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1520" y="522920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Obyvatelé zóny IV se domnívají, že radnice řeší téměř všechny sledované aspekty lépe než v ostatních zónách.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V zóně III a V je vnímaná práce radnice horší v oblasti péče o veřejná prostranství a ve spojení s MHD. V zóně V je navíc hůře hodnocena i činnost týkající se osvětlení veřejných prostranství.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V zóně II je zase nejhůře vnímaná činnost práce Radnice v oblasti parkování a bezpečnosti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cs-CZ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3568" y="4869160"/>
            <a:ext cx="7992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nadprůměrnou úroveň nespokojenosti,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nadprůměrnou spokojenost.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9352391"/>
              </p:ext>
            </p:extLst>
          </p:nvPr>
        </p:nvGraphicFramePr>
        <p:xfrm>
          <a:off x="827584" y="1981944"/>
          <a:ext cx="6972199" cy="2743200"/>
        </p:xfrm>
        <a:graphic>
          <a:graphicData uri="http://schemas.openxmlformats.org/drawingml/2006/table">
            <a:tbl>
              <a:tblPr/>
              <a:tblGrid>
                <a:gridCol w="1212199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6286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Péče o parky a zeleň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Údržba veřejných prostranství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MHD (autobusy a metro)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Bezpečnost v lokalitě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Parkování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Nová výstavba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Osvětlení veřejných prostranství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Péče o starší občany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Politicky aktivní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Politicky neaktivní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Bytový dům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Rodinný dům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Panelový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dům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38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pl-PL" dirty="0"/>
              <a:t>R2. Jak hodnotíte činnosti radnice v následujících oblastech: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Hodnocení činnosti radnice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7056" y="4680066"/>
            <a:ext cx="781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Na všechny dotázané oblasti nahlížejí obyvatelé pozitivně. Nejlépe je hodnocena činnost spojená s vyřizováním běžné agendy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le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ani využívání moderních technologií není hodnoceno negativně. Spíše se v této oblasti projevuje fakt, že občané nemají přímou zkušenost s prací Radnice, a proto častěji volí odpověď “Nevím-nedokážu hodnotit”.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1530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pl-PL" dirty="0"/>
              <a:t>R2. Jak hodnotíte činnosti radnice v následujících oblastech: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Hodnocení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činnosti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radnice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628800"/>
            <a:ext cx="9039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647056" y="4680066"/>
            <a:ext cx="781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Když se podíváme na hodnocení činnosti Radnice dle jednotlivých zón, pozorujeme nejlepší hodnocení u obyvatel ze zóny IV (všechny části sídliště Lužiny).</a:t>
            </a:r>
          </a:p>
        </p:txBody>
      </p:sp>
    </p:spTree>
    <p:extLst>
      <p:ext uri="{BB962C8B-B14F-4D97-AF65-F5344CB8AC3E}">
        <p14:creationId xmlns:p14="http://schemas.microsoft.com/office/powerpoint/2010/main" xmlns="" val="17930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pl-PL" dirty="0"/>
              <a:t>R3. Využil/a jste za poslední 2 roky služeb Úřadu městské části Praha 13</a:t>
            </a:r>
            <a:r>
              <a:rPr lang="pl-PL" dirty="0" smtClean="0"/>
              <a:t>?</a:t>
            </a:r>
          </a:p>
          <a:p>
            <a:r>
              <a:rPr lang="pl-PL" dirty="0" smtClean="0"/>
              <a:t>R4</a:t>
            </a:r>
            <a:r>
              <a:rPr lang="pl-PL" dirty="0"/>
              <a:t>. Jak hodnotíte práci úřadu MČ Praha 13 a samosprávy?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Využití a hodnocení služeb úřadu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948264" y="980728"/>
            <a:ext cx="219573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</a:p>
          <a:p>
            <a:r>
              <a:rPr lang="cs-CZ" sz="1000" b="1" dirty="0" smtClean="0">
                <a:solidFill>
                  <a:schemeClr val="bg1"/>
                </a:solidFill>
              </a:rPr>
              <a:t>Hodnocení pouze ti, co využili: n=392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171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88840"/>
            <a:ext cx="5057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647056" y="4680066"/>
            <a:ext cx="781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Služeb úřadu využili za poslední 2 roky 4 z 10 obyvatel Prahy 13. Naprostá většina těch, kteří služeb úřadu využili, byla s je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ho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prací spokojena. Přes 80%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lidí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hodnotí dobře jak rychlost vyřízení požadavku, tak vstřícnost a komunikaci úředníků i celkovou kvalitu poskytovaných služeb. </a:t>
            </a:r>
          </a:p>
        </p:txBody>
      </p:sp>
    </p:spTree>
    <p:extLst>
      <p:ext uri="{BB962C8B-B14F-4D97-AF65-F5344CB8AC3E}">
        <p14:creationId xmlns:p14="http://schemas.microsoft.com/office/powerpoint/2010/main" xmlns="" val="31456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pl-PL" dirty="0"/>
              <a:t>R3. Využil/a jste za poslední 2 roky služeb Úřadu městské části Praha 13</a:t>
            </a:r>
            <a:r>
              <a:rPr lang="pl-PL" dirty="0" smtClean="0"/>
              <a:t>?</a:t>
            </a:r>
          </a:p>
          <a:p>
            <a:r>
              <a:rPr lang="pl-PL" dirty="0" smtClean="0"/>
              <a:t>R4</a:t>
            </a:r>
            <a:r>
              <a:rPr lang="pl-PL" dirty="0"/>
              <a:t>. Jak hodnotíte práci úřadu MČ Praha 13 a samosprávy?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Využití a hodnocení služeb úřadu</a:t>
            </a:r>
            <a:r>
              <a:rPr lang="en-US" dirty="0" smtClean="0">
                <a:solidFill>
                  <a:srgbClr val="000000"/>
                </a:solidFill>
              </a:rPr>
              <a:t> - </a:t>
            </a:r>
            <a:r>
              <a:rPr lang="en-US" dirty="0" err="1" smtClean="0">
                <a:solidFill>
                  <a:srgbClr val="000000"/>
                </a:solidFill>
              </a:rPr>
              <a:t>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948264" y="980728"/>
            <a:ext cx="219573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</a:p>
          <a:p>
            <a:r>
              <a:rPr lang="cs-CZ" sz="1000" b="1" dirty="0" smtClean="0">
                <a:solidFill>
                  <a:schemeClr val="bg1"/>
                </a:solidFill>
              </a:rPr>
              <a:t>Hodnocení pouze ti, co využili: n=392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628800"/>
            <a:ext cx="29337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8654" y="1628800"/>
            <a:ext cx="64198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0433" y="1844824"/>
            <a:ext cx="513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647056" y="4872062"/>
            <a:ext cx="7813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Služeb Úřadu využili nejčastěji obyvatelé zóny IV a také byli nejvíce spokojeni s jeho prací. Naopak nejméně často využili služeb Úřadu obyvatelé zóny VI.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V porovnání s předchozím šetřením v roce 2017 se míra využití příliš nezměnila.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Pokud už obyvatelé Úřad MČ využili, byli s jeho prací převážně spokojeni. Mírně horší hodnocení rychlosti vyřízení  a vstřícnosti úředníků deklarují pouze obyvatelé zóny III.</a:t>
            </a:r>
          </a:p>
        </p:txBody>
      </p:sp>
    </p:spTree>
    <p:extLst>
      <p:ext uri="{BB962C8B-B14F-4D97-AF65-F5344CB8AC3E}">
        <p14:creationId xmlns:p14="http://schemas.microsoft.com/office/powerpoint/2010/main" xmlns="" val="22565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pl-PL" dirty="0"/>
              <a:t>R5. Jak často Vy osobně: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Občansko-politická aktivita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44824"/>
            <a:ext cx="4876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683568" y="4509120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Třetina obyvatel Prahy 13 deklaruje pravidelnou účast v komunálních volbách do městské části, necelá třetina volí občas a více než čtvrtina nevolí  vůbec.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Častěji chodí k volbám lidé nad 45 let, ti s VŠ vzděláním, s vyššími příjmy domácnosti (nad 60.000,-/</a:t>
            </a:r>
            <a:r>
              <a:rPr lang="cs-CZ" sz="1600" i="1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měs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.) a také ti, kteří bydlí v rodinných a bytových domech.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Účast na místních akcích je poměrně nízká, více než polovina obyvatel se jich neúčastní vůbec nebo jen málokdy a obdobná je situace i se sledováním zpráv místních spolků.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Neúčast na místních akcích deklarují častěji muži, mladí do 29 let, samostatně bydlící a domácnosti bez dětí, což může mít souvislost s charakterem pořádaných akcí.</a:t>
            </a:r>
          </a:p>
        </p:txBody>
      </p:sp>
    </p:spTree>
    <p:extLst>
      <p:ext uri="{BB962C8B-B14F-4D97-AF65-F5344CB8AC3E}">
        <p14:creationId xmlns:p14="http://schemas.microsoft.com/office/powerpoint/2010/main" xmlns="" val="12061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pl-PL" dirty="0"/>
              <a:t>R5. Jak často Vy osobně: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Občansko-politická aktivita</a:t>
            </a:r>
            <a:r>
              <a:rPr lang="en-US" dirty="0" smtClean="0">
                <a:solidFill>
                  <a:srgbClr val="000000"/>
                </a:solidFill>
              </a:rPr>
              <a:t> - </a:t>
            </a:r>
            <a:r>
              <a:rPr lang="en-US" dirty="0" err="1" smtClean="0">
                <a:solidFill>
                  <a:srgbClr val="000000"/>
                </a:solidFill>
              </a:rPr>
              <a:t>třídění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844824"/>
            <a:ext cx="89058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467056" y="508518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Nižší politickou aktivitu vykazují obyvatelé zóny V. Více než třetina (37 %) jich uvedla, že nechodí k volbám nikdy.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Obyvatelé zóny II a zóny IV mají větší zájem o sousedské a místní akce. Naopak obyvatelé zóny V a VI se jich častěji neúčastní vůbec.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Obyvatelé zóny IV zase sledují častěji zprávy místních spolků.</a:t>
            </a:r>
          </a:p>
        </p:txBody>
      </p:sp>
    </p:spTree>
    <p:extLst>
      <p:ext uri="{BB962C8B-B14F-4D97-AF65-F5344CB8AC3E}">
        <p14:creationId xmlns:p14="http://schemas.microsoft.com/office/powerpoint/2010/main" xmlns="" val="41142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pl-PL" dirty="0"/>
              <a:t>R6. Odkud se dozvídáte informace o práci Radnice MČ Praha 13 a o dění v MČ? Max 3 způsoby</a:t>
            </a:r>
          </a:p>
          <a:p>
            <a:endParaRPr lang="pl-PL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Zdroj informací o dění a práci radnice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056" y="4437112"/>
            <a:ext cx="8496944" cy="238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Nejčastěji lidé získávají informace o práci Radnice a o dění v MČ ze zpravodaje STOP, případně z webových stránek Městské části Praha 13.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Ze zpravodaje získávají častěji informace ženy, lidé starší 60ti let, domácnosti s malými dětmi; z webových stránek jsou to častěji VŠ vzdělaní, střední věk 30-59 let, ti, kteří mají k dispozici auto a ti, co bydlí v bytových domech.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Více než pětina obyvatel uvádí, že informace o činnosti radnice nesledují.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Častěji  jsou to muži, mladí do 29 let a studenti.</a:t>
            </a:r>
            <a:endParaRPr lang="cs-CZ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V porovnání s výzkumem z roku 2017 narostlo využívání webových stránek a sociálních sítí, naopak pokleslo využívání zpravodaje “STOP” jako zdroje informací.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5434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939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Detailní </a:t>
            </a:r>
          </a:p>
          <a:p>
            <a:r>
              <a:rPr lang="cs-CZ" b="1" dirty="0" smtClean="0"/>
              <a:t>analýza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307777"/>
          </a:xfrm>
        </p:spPr>
        <p:txBody>
          <a:bodyPr/>
          <a:lstStyle/>
          <a:p>
            <a:r>
              <a:rPr lang="pl-PL" dirty="0"/>
              <a:t>R6. Odkud se dozvídáte informace o práci Radnice MČ Praha 13 a o dění v MČ? Max 3 způsoby</a:t>
            </a:r>
          </a:p>
          <a:p>
            <a:endParaRPr lang="pl-PL" dirty="0"/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Zdroj informací o dění a práci radnice</a:t>
            </a:r>
            <a:r>
              <a:rPr lang="en-US" dirty="0" smtClean="0">
                <a:solidFill>
                  <a:srgbClr val="000000"/>
                </a:solidFill>
              </a:rPr>
              <a:t> - </a:t>
            </a:r>
            <a:r>
              <a:rPr lang="en-US" dirty="0" err="1" smtClean="0">
                <a:solidFill>
                  <a:srgbClr val="000000"/>
                </a:solidFill>
              </a:rPr>
              <a:t>třídění</a:t>
            </a:r>
            <a:endParaRPr lang="cs-CZ" dirty="0">
              <a:solidFill>
                <a:schemeClr val="tx2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7504" y="1484784"/>
          <a:ext cx="8928999" cy="5192010"/>
        </p:xfrm>
        <a:graphic>
          <a:graphicData uri="http://schemas.openxmlformats.org/drawingml/2006/table">
            <a:tbl>
              <a:tblPr/>
              <a:tblGrid>
                <a:gridCol w="965296"/>
                <a:gridCol w="723973"/>
                <a:gridCol w="723973"/>
                <a:gridCol w="723973"/>
                <a:gridCol w="723973"/>
                <a:gridCol w="723973"/>
                <a:gridCol w="723973"/>
                <a:gridCol w="723973"/>
                <a:gridCol w="723973"/>
                <a:gridCol w="723973"/>
                <a:gridCol w="723973"/>
                <a:gridCol w="723973"/>
              </a:tblGrid>
              <a:tr h="6697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030" marR="6030" marT="603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 www stránek MČ Praha 13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Ze sociálních sítí radnice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 místního zpravodaje „STOP“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 televizního vysílání TV13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Ve veřejných médiích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 mob. aplikace „Praha 13 v mobilu“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Přímo na Radnici, úřední nástěnky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Ze schůzí, veřejných zasedání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 plakátů na info tabulích nebo lavičkách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Od rodiny, známých a sousedů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Informace o činnosti radnice nesleduji</a:t>
                      </a:r>
                    </a:p>
                  </a:txBody>
                  <a:tcPr marL="6030" marR="6030" marT="60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Celkem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Muž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Žena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II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III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IV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V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Zóna VI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15-29 let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30-44 let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45-59 let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 a více let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69,6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ZŠ+SŠ bez mat.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SŠ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VŠ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oliticky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aktivní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</a:t>
                      </a:r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ol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neaktivní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Zaměstnanec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Podnikatel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Důchodce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73,4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Student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Ek.neaktivní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Bytový dům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38,0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41,8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Rodinný dům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55,7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Panelový dům</a:t>
                      </a:r>
                    </a:p>
                  </a:txBody>
                  <a:tcPr marL="6030" marR="6030" marT="603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32,2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52,3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11,1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6,5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24,6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7504" y="1196753"/>
            <a:ext cx="6984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nadprůměrnou četnost zmínění,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podprůměrnou četnost zmínění.</a:t>
            </a:r>
          </a:p>
        </p:txBody>
      </p:sp>
    </p:spTree>
    <p:extLst>
      <p:ext uri="{BB962C8B-B14F-4D97-AF65-F5344CB8AC3E}">
        <p14:creationId xmlns:p14="http://schemas.microsoft.com/office/powerpoint/2010/main" xmlns="" val="19963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Shrnutí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Spokojenost s bydlením na Praze 13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23528" y="980728"/>
            <a:ext cx="8496944" cy="5616624"/>
          </a:xfrm>
        </p:spPr>
        <p:txBody>
          <a:bodyPr/>
          <a:lstStyle/>
          <a:p>
            <a:endParaRPr lang="cs-CZ" sz="1600" b="1" dirty="0" smtClean="0"/>
          </a:p>
          <a:p>
            <a:endParaRPr lang="cs-CZ" sz="1600" b="1" dirty="0" smtClean="0"/>
          </a:p>
          <a:p>
            <a:r>
              <a:rPr lang="cs-CZ" sz="1600" b="1" dirty="0" smtClean="0">
                <a:solidFill>
                  <a:srgbClr val="000000"/>
                </a:solidFill>
              </a:rPr>
              <a:t>Většina obyvatel je celkově s bydlením na Praze 13 spokojena. Dvě nejvyšší hodnocení na škále 1-10 uvádí téměř polovina z nich (47 %) – nejvyšší spokojenost uvádí mladí do 29 let, lidé s vyššími příjmy domácnosti, ti kteří nevlastní auto, lidé bydlící v bytových domech a domácnosti s malými dětmi.</a:t>
            </a:r>
          </a:p>
          <a:p>
            <a:r>
              <a:rPr lang="cs-CZ" sz="1600" b="1" dirty="0" smtClean="0">
                <a:solidFill>
                  <a:srgbClr val="000000"/>
                </a:solidFill>
              </a:rPr>
              <a:t>Na bydlení v Praze 13 je podle občanů nejcennější zeleň a blízkost </a:t>
            </a:r>
            <a:r>
              <a:rPr lang="cs-CZ" sz="1600" b="1" dirty="0" smtClean="0">
                <a:solidFill>
                  <a:srgbClr val="000000"/>
                </a:solidFill>
              </a:rPr>
              <a:t>přírody</a:t>
            </a:r>
            <a:r>
              <a:rPr lang="en-US" sz="1600" b="1" dirty="0" smtClean="0">
                <a:solidFill>
                  <a:srgbClr val="000000"/>
                </a:solidFill>
              </a:rPr>
              <a:t>.</a:t>
            </a:r>
            <a:endParaRPr lang="cs-CZ" sz="1600" b="1" dirty="0" smtClean="0">
              <a:solidFill>
                <a:srgbClr val="000000"/>
              </a:solidFill>
            </a:endParaRPr>
          </a:p>
          <a:p>
            <a:r>
              <a:rPr lang="cs-CZ" sz="1600" b="1" dirty="0" smtClean="0">
                <a:solidFill>
                  <a:srgbClr val="000000"/>
                </a:solidFill>
              </a:rPr>
              <a:t>Pokud jde o negativa bydlení, téměř 4 z 10 obyvatel neuvádí žádná negativa lokality. </a:t>
            </a:r>
            <a:r>
              <a:rPr lang="en-US" sz="1600" b="1" dirty="0" err="1" smtClean="0">
                <a:solidFill>
                  <a:srgbClr val="000000"/>
                </a:solidFill>
              </a:rPr>
              <a:t>Když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už nějaká negativa zmiňují, nejvíce obyvatelům Prahy 13 vadí problematické parkování. Uvádějí to častěji muži, lidi v produktivním věku (30-59 let) a domácnosti s malými dětmi. 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r>
              <a:rPr lang="cs-CZ" sz="1600" b="1" dirty="0" smtClean="0">
                <a:solidFill>
                  <a:srgbClr val="000000"/>
                </a:solidFill>
              </a:rPr>
              <a:t>Polovině obyvatel na Praze 13 nic nechybí.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Pokud už lidem něco chybí opět zmiňují lepší parkování, případně kulturní vyžití nebo služby, restaurace a bary.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Z </a:t>
            </a:r>
            <a:r>
              <a:rPr lang="cs-CZ" sz="1600" b="1" dirty="0" smtClean="0">
                <a:solidFill>
                  <a:srgbClr val="000000"/>
                </a:solidFill>
              </a:rPr>
              <a:t>otázky</a:t>
            </a:r>
            <a:r>
              <a:rPr lang="cs-CZ" sz="1600" b="1" dirty="0" smtClean="0">
                <a:solidFill>
                  <a:srgbClr val="000000"/>
                </a:solidFill>
              </a:rPr>
              <a:t>, v níž byly předloženy k posouzení nejrůznější aspekty bydlení v MČ, vyplývá, že nejspokojenější jsou lidé na Praze 13 s využíváním MHD a se zelení, nejméně spokojeni  jsou s  parkováním v místě bydliště (nejnižší spokojenost deklarují obyvatelé sídlišť). Celkově spokojenější s většinou aspektů jsou lidé bydlící v zóně I a IV, naopak menší spokojenost vykazují v jednotlivých aspektech obyvatelé zóny VI (ovšem i zde jsme na průměrném hodnocení, které nejde pod hodnotu 7 z </a:t>
            </a:r>
            <a:r>
              <a:rPr lang="cs-CZ" sz="1600" b="1" dirty="0" smtClean="0">
                <a:solidFill>
                  <a:srgbClr val="000000"/>
                </a:solidFill>
              </a:rPr>
              <a:t>10bodové </a:t>
            </a:r>
            <a:r>
              <a:rPr lang="cs-CZ" sz="1600" b="1" dirty="0" smtClean="0">
                <a:solidFill>
                  <a:srgbClr val="000000"/>
                </a:solidFill>
              </a:rPr>
              <a:t>škály). </a:t>
            </a:r>
          </a:p>
          <a:p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pPr>
              <a:buNone/>
            </a:pPr>
            <a:endParaRPr lang="cs-CZ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Výstavba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23528" y="980728"/>
            <a:ext cx="8496944" cy="5616624"/>
          </a:xfrm>
        </p:spPr>
        <p:txBody>
          <a:bodyPr/>
          <a:lstStyle/>
          <a:p>
            <a:endParaRPr lang="cs-CZ" sz="1600" b="1" dirty="0" smtClean="0">
              <a:solidFill>
                <a:srgbClr val="FF0000"/>
              </a:solidFill>
            </a:endParaRPr>
          </a:p>
          <a:p>
            <a:endParaRPr lang="cs-CZ" sz="1600" b="1" dirty="0" smtClean="0">
              <a:solidFill>
                <a:srgbClr val="FF0000"/>
              </a:solidFill>
            </a:endParaRPr>
          </a:p>
          <a:p>
            <a:pPr marL="261938" indent="-261938"/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Přehled o realizovaných investicích na Praze 13 má přibližně 40% obyvatel. Největší podíl lidí zaznamenalo úpravy </a:t>
            </a:r>
            <a:r>
              <a:rPr lang="cs-CZ" sz="1600" b="1" dirty="0" err="1" smtClean="0">
                <a:solidFill>
                  <a:schemeClr val="tx1">
                    <a:lumMod val="50000"/>
                  </a:schemeClr>
                </a:solidFill>
              </a:rPr>
              <a:t>Dalejského</a:t>
            </a:r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 parku a realizaci garážového domu </a:t>
            </a:r>
            <a:r>
              <a:rPr lang="cs-CZ" sz="1600" b="1" dirty="0" err="1" smtClean="0">
                <a:solidFill>
                  <a:schemeClr val="tx1">
                    <a:lumMod val="50000"/>
                  </a:schemeClr>
                </a:solidFill>
              </a:rPr>
              <a:t>Petržílkova</a:t>
            </a:r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. Naopak nejmenší podíl lidí ví o MŠ pro děti od 2 let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261938" indent="-261938"/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Všechny stavby jsou považovány za potřebné (průměrné hodnocení nepřesahuje hodnotu 2 = spíše potřebné).  Jako nejvíce potřebné jsou vnímané investice do bytů pro seniory a následně do domova pro seniory, MŠ pro děti od 2 let a garážového domu. </a:t>
            </a:r>
          </a:p>
          <a:p>
            <a:pPr marL="261938" indent="-261938"/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Jako nejvíce potřebné hodnotí investice spojené s ubytováním seniorů obyvatelé zóny V, starší lidé nad 60 let a ženy.</a:t>
            </a:r>
            <a:endParaRPr lang="en-US" sz="1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61938" indent="-261938"/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pPr>
              <a:buNone/>
            </a:pPr>
            <a:endParaRPr lang="cs-CZ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Dopravní chování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23528" y="980728"/>
            <a:ext cx="8496944" cy="5616624"/>
          </a:xfrm>
        </p:spPr>
        <p:txBody>
          <a:bodyPr/>
          <a:lstStyle/>
          <a:p>
            <a:endParaRPr lang="cs-CZ" sz="1600" b="1" dirty="0" smtClean="0">
              <a:solidFill>
                <a:srgbClr val="FF0000"/>
              </a:solidFill>
            </a:endParaRPr>
          </a:p>
          <a:p>
            <a:endParaRPr lang="cs-CZ" sz="1600" b="1" dirty="0" smtClean="0">
              <a:solidFill>
                <a:srgbClr val="FF0000"/>
              </a:solidFill>
            </a:endParaRPr>
          </a:p>
          <a:p>
            <a:pPr marL="261938" indent="-261938"/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Nejvíce se lidé dopravují po městě pěšky, více než polovina uvádí tento způsob dopravy na téměř denní bázi. Více se jedná o ženy a mladé lidi do 29 let.</a:t>
            </a:r>
          </a:p>
          <a:p>
            <a:pPr marL="261938" indent="-261938"/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Druhým nejčastěji využívaným prostředkem je MHD.</a:t>
            </a:r>
          </a:p>
          <a:p>
            <a:pPr marL="261938" indent="-261938"/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Automobilem jezdí  po městě téměř denně necelá třetina obyvatel Prahy 13 (29 %). Auto využívají častěji muži, lidé v produktivním věku (30-59 let), ti s VŠ vzděláním a obyvatelé zóny I.</a:t>
            </a:r>
          </a:p>
          <a:p>
            <a:pPr marL="261938" indent="-261938"/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S výrokem, že Praha 13 je vhodná pro cyklisty, souhlasí více než dvě třetiny obyvatel MČ. Ovšem s tím, že </a:t>
            </a:r>
            <a:r>
              <a:rPr lang="cs-CZ" sz="1600" b="1" dirty="0" err="1" smtClean="0">
                <a:solidFill>
                  <a:schemeClr val="tx1">
                    <a:lumMod val="50000"/>
                  </a:schemeClr>
                </a:solidFill>
              </a:rPr>
              <a:t>cyklopruhy</a:t>
            </a:r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 na hlavních silnicích Jeremiášova a </a:t>
            </a:r>
            <a:r>
              <a:rPr lang="cs-CZ" sz="1600" b="1" dirty="0" err="1" smtClean="0">
                <a:solidFill>
                  <a:schemeClr val="tx1">
                    <a:lumMod val="50000"/>
                  </a:schemeClr>
                </a:solidFill>
              </a:rPr>
              <a:t>Bucharova</a:t>
            </a:r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, jsou vhodně umístěny, souhlasí jen třetina lidí. Více cyklostezek by na Praze 13 uvítala polovina jejích obyvatel.</a:t>
            </a:r>
          </a:p>
          <a:p>
            <a:pPr marL="261938" indent="-261938"/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Nejvíce obyvatel souzní s názorem, že parkovací domy jsou vhodným řešením problematického parkování na Praze 13. S tímto názorem souhlasí dvě třetiny obyvatel (67 %). Naopak parkovací zóny jako dobré řešení tohoto problému vidí jen necelá třetina obyvatel a více než 40 % s tímto názorem nesouhlasí. </a:t>
            </a:r>
            <a:r>
              <a:rPr lang="cs-CZ" sz="1600" b="1" dirty="0" smtClean="0">
                <a:solidFill>
                  <a:schemeClr val="tx2"/>
                </a:solidFill>
              </a:rPr>
              <a:t>Parkovací zóny se nezdají jako vhodné řešení častěji obyvatelům zóny I a II.</a:t>
            </a:r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 Parkování v místě bydliště je bez problémů jen pro pětinu obyvatel MČ. Častěji se jedná o lidi bydlící v rodinných domech a obyvatele zóny I.</a:t>
            </a:r>
          </a:p>
          <a:p>
            <a:pPr marL="261938" indent="-261938"/>
            <a:r>
              <a:rPr lang="cs-CZ" sz="1600" b="1" dirty="0" smtClean="0">
                <a:solidFill>
                  <a:schemeClr val="tx1">
                    <a:lumMod val="50000"/>
                  </a:schemeClr>
                </a:solidFill>
              </a:rPr>
              <a:t>Jako nejlepší řešení nedostatku parkovacích míst vidí obyvatelé budování parkovacích domů případně záchytných parkovišť na okrajích Prahy 13. Pro vytvoření modrých zón je necelá pětina obyvatel. Častěji se jedná o obyvatele zóny V, podnikatele, lidi ve středním věku 30-44 let a ty, co bydlí v bytových domech.</a:t>
            </a:r>
          </a:p>
          <a:p>
            <a:pPr marL="261938" indent="-261938"/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61938" indent="-261938"/>
            <a:endParaRPr lang="cs-CZ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endParaRPr lang="cs-CZ" sz="16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pPr>
              <a:buNone/>
            </a:pPr>
            <a:endParaRPr lang="cs-CZ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23528" y="980728"/>
            <a:ext cx="8496944" cy="5616624"/>
          </a:xfrm>
        </p:spPr>
        <p:txBody>
          <a:bodyPr/>
          <a:lstStyle/>
          <a:p>
            <a:pPr marL="261938" indent="-261938"/>
            <a:endParaRPr lang="cs-CZ" sz="1600" b="1" dirty="0" smtClean="0"/>
          </a:p>
          <a:p>
            <a:pPr marL="261938" indent="-261938"/>
            <a:endParaRPr lang="cs-CZ" sz="1600" b="1" dirty="0" smtClean="0"/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Naprostá většina obyvatel zastává názor, že služby v jejich okolí jsou dostupné (92 %). Pouze pro necelou desetinu lidí (8 %) jsou služby spíše nedostupné.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Vyšší dobrou dostupnost služeb deklarují obyvatelé zóny IV, naopak spíše nedostupnost služeb uvádějí oproti ostatním častěji obyvatelé zóny III.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Z hlediska jednotlivých služeb je nejlépe hodnocena Praha 13, co se týče dostupnosti možností nákupů potravin denní potřeby a prostředí pro volný čas dětí a mládeže. Naopak relativně nejhůře je hodnocena vybavenost lokality z hlediska kulturních zařízení</a:t>
            </a:r>
            <a:r>
              <a:rPr lang="en-US" sz="1600" b="1" dirty="0" smtClean="0">
                <a:solidFill>
                  <a:srgbClr val="000000"/>
                </a:solidFill>
              </a:rPr>
              <a:t>.</a:t>
            </a:r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Téměř 80 % obyvatel neuvádí žádnou službu, která by jim v okolí jejich bydliště chyběla, což podporuje předchozí zjištění týkající se hodnocení vybavenosti lokality.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Pokud už nějaké chybějící služby lidé uvádějí, jedná se nejvíce o zdravotnické služby, zejména různé lékařské specializace jako jsou zubaři, pediatři apod., případně by uvítali více nákupních možností</a:t>
            </a:r>
            <a:r>
              <a:rPr lang="cs-CZ" sz="1600" dirty="0" smtClean="0">
                <a:solidFill>
                  <a:srgbClr val="000000"/>
                </a:solidFill>
              </a:rPr>
              <a:t>.</a:t>
            </a:r>
            <a:endParaRPr lang="cs-CZ" sz="1600" b="1" dirty="0" smtClean="0">
              <a:solidFill>
                <a:srgbClr val="000000"/>
              </a:solidFill>
            </a:endParaRPr>
          </a:p>
          <a:p>
            <a:pPr marL="261938" indent="-261938"/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pPr>
              <a:buNone/>
            </a:pPr>
            <a:endParaRPr lang="cs-CZ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Zeleň a parky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23528" y="980728"/>
            <a:ext cx="8496944" cy="5616624"/>
          </a:xfrm>
        </p:spPr>
        <p:txBody>
          <a:bodyPr/>
          <a:lstStyle/>
          <a:p>
            <a:pPr marL="261938" indent="-261938"/>
            <a:endParaRPr lang="cs-CZ" sz="1600" b="1" dirty="0" smtClean="0"/>
          </a:p>
          <a:p>
            <a:pPr marL="261938" indent="-261938"/>
            <a:endParaRPr lang="cs-CZ" sz="1600" b="1" dirty="0" smtClean="0"/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Obyvatelé Prahy 13 jsou se všemi atributy, které se vztahují k zeleni v okolí bydliště, spíše spokojeni. Nejvyšší spokojenost uvádějí konkrétně s množstvím a kvalitou parků i městské zeleně. Relativně nejhůře je hodnocena přítomnost vodních prvků (čtvrtina obyvatel je s nimi spíše nespokojena) a vybavenost mobiliářem, s tím je spíše nespokojena pětina obyvatel.</a:t>
            </a:r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Přes 80 % obyvatel MČ má nejbližší park nebo zeleň do 15minut chůze od svého bydliště. Nejblíže zeleni jsou podle vlastního hodnocení obyvatelé zón I, IV a VI.</a:t>
            </a:r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 Více než čtvrtina má zeleň, kde může trávit volný čas, dokonce přímo v místě bydliště tzn. max. 5minut chůze, což dobře doplňuje předchozí zjištění, kdy největší devízou lokality je právě blízkost přírody, různých parků a celkově zeleně. </a:t>
            </a:r>
          </a:p>
          <a:p>
            <a:pPr marL="261938" indent="-261938"/>
            <a:endParaRPr lang="en-US" sz="1600" b="1" dirty="0" smtClean="0">
              <a:solidFill>
                <a:srgbClr val="FF0000"/>
              </a:solidFill>
            </a:endParaRPr>
          </a:p>
          <a:p>
            <a:pPr marL="261938" indent="-261938"/>
            <a:endParaRPr lang="en-US" sz="1600" b="1" dirty="0" smtClean="0">
              <a:solidFill>
                <a:srgbClr val="FF0000"/>
              </a:solidFill>
            </a:endParaRPr>
          </a:p>
          <a:p>
            <a:pPr marL="261938" indent="-261938"/>
            <a:endParaRPr lang="cs-CZ" sz="1600" dirty="0" smtClean="0"/>
          </a:p>
          <a:p>
            <a:pPr marL="261938" indent="-261938"/>
            <a:endParaRPr lang="cs-CZ" sz="1600" b="1" dirty="0" smtClean="0"/>
          </a:p>
          <a:p>
            <a:pPr marL="261938" indent="-261938"/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pPr>
              <a:buNone/>
            </a:pPr>
            <a:endParaRPr lang="cs-CZ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Čistota a bezpečnost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23528" y="1052736"/>
            <a:ext cx="8496944" cy="5616624"/>
          </a:xfrm>
        </p:spPr>
        <p:txBody>
          <a:bodyPr/>
          <a:lstStyle/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V celkovém pohledu jsou lidé spíše spokojeni s jednotlivými oblastmi, mezi které patří čistota chodníků a svoz komunálního a tříděného odpadu. Relativně nejméně jsou spokojeni se svozem tříděného odpadu. Zde uvádí pětina obyvatel hodnocení “spíše nespokojen/a”. Nejvíce spokojeni jsou ve všech třech hodnocených oblastech obyvatelé zóny I. S čistotou chodníků jsou nejméně spokojeni obyvatelé zóny III; se svozem tříděného odpadu obyvatelé zóny V a se svozem komunálního odpadu obyvatelé zóny II.</a:t>
            </a:r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Obecně je pocit bezpečí v Praze 13 na vysoké úrovni. 8 z 10 obyvatel Prahy 13 neuvádí žádné místo, kde by se cítili nebezpečně. Pociťovaná bezpečnost značně klesá v noci, a to zejména v okolí stanic metra a v parcích. Což jsou i spontánně jmenovaná místa, kde se lidé necítí bezpečně. Nižší vnímanou bezpečnost vykazují zejména starší lidé nad 60 let, ženy a obyvatelé zóny II a III. Obyvatelé zóny IV častěji uvádějí okolí metra jako oblast, kde se v Praze 13 necítí bezpečně. Pro obyvatele zóny II jsou to zase parky.</a:t>
            </a:r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Jako největší bezpečnostní rizika vnímají obyvatelé Prahy 13 nejvíce vandalismus, bezdomovce a pouliční kriminalitu.</a:t>
            </a:r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Polovina obyvatel vnímá bezpečnostní situaci na Praze 13 stejně jako v jiných částech Prahy. Třetina se domnívá, že bezpečnost je na Praze 13 lepší než jinde. Pozitivnější vnímání MČ mají obyvatelé zóny I, studenti a ti, co bydlí v rodinných a bytových domech.</a:t>
            </a:r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Když jsme se ptali na zvažování odstěhování se z MČ Prahy 13 – dvě třetiny obyvatel uvedlo, že je to nikdy ani nenapadlo. Čtvrtinu lidí to někdy napadlo, ale jen 6 % o tom uvažuje vážně, případně už dokonce podniká konkrétní kroky. Častěji odstěhování napadlo obyvatele zóny IV a VI, lidi se středními příjmy domácnosti (30.-50.tisíc/ měsíc) a ty, co bydlí v panelových domech na sídlišti.</a:t>
            </a:r>
          </a:p>
          <a:p>
            <a:pPr marL="261938" indent="-261938"/>
            <a:endParaRPr lang="cs-CZ" sz="1600" dirty="0" smtClean="0">
              <a:solidFill>
                <a:schemeClr val="tx2"/>
              </a:solidFill>
            </a:endParaRPr>
          </a:p>
          <a:p>
            <a:pPr marL="261938" indent="-261938"/>
            <a:endParaRPr lang="cs-CZ" sz="1600" dirty="0" smtClean="0"/>
          </a:p>
          <a:p>
            <a:pPr marL="261938" indent="-261938"/>
            <a:endParaRPr lang="cs-CZ" sz="1600" dirty="0" smtClean="0"/>
          </a:p>
          <a:p>
            <a:pPr marL="261938" indent="-261938"/>
            <a:endParaRPr lang="cs-CZ" sz="1600" dirty="0" smtClean="0"/>
          </a:p>
          <a:p>
            <a:pPr marL="261938" indent="-261938"/>
            <a:endParaRPr lang="cs-CZ" sz="1600" b="1" dirty="0" smtClean="0"/>
          </a:p>
          <a:p>
            <a:pPr marL="261938" indent="-261938"/>
            <a:endParaRPr lang="cs-CZ" sz="1600" dirty="0" smtClean="0"/>
          </a:p>
          <a:p>
            <a:pPr marL="261938" indent="-261938"/>
            <a:endParaRPr lang="cs-CZ" sz="1600" dirty="0" smtClean="0"/>
          </a:p>
          <a:p>
            <a:pPr marL="261938" indent="-261938"/>
            <a:endParaRPr lang="cs-CZ" sz="1600" b="1" dirty="0" smtClean="0"/>
          </a:p>
          <a:p>
            <a:pPr marL="261938" indent="-261938"/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pPr>
              <a:buNone/>
            </a:pPr>
            <a:endParaRPr lang="cs-CZ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Radnice a občané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D35917-B70F-4C8C-B8FD-191AA96C360F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23528" y="980728"/>
            <a:ext cx="8496944" cy="5616624"/>
          </a:xfrm>
        </p:spPr>
        <p:txBody>
          <a:bodyPr/>
          <a:lstStyle/>
          <a:p>
            <a:pPr marL="261938" indent="-261938"/>
            <a:endParaRPr lang="cs-CZ" sz="1600" b="1" dirty="0" smtClean="0"/>
          </a:p>
          <a:p>
            <a:pPr marL="261938" indent="-261938"/>
            <a:endParaRPr lang="cs-CZ" sz="1600" b="1" dirty="0" smtClean="0"/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Obyvatelé Prahy 13 nejlépe hodnotí práci Radnice v oblasti MHD a péče o parky a zeleň. Naopak nejhůře je hodnoceno řešení parkování a nová výstavba.</a:t>
            </a:r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Nejlépe je hodnocena činnost Radnice spojená s vyřizováním běžné agendy, ale ani využívání moderních technologií není hodnoceno negativně.</a:t>
            </a:r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Služeb úřadu využili za poslední 2 roky 4 z 10 obyvatel Prahy 13. Naprostá většina těch, kteří služeb úřadu využili, byla s jeho prací spokojena. Přes 80% lidí hodnotí dobře jak rychlost vyřízení požadavku, tak vstřícnost a komunikaci úředníků i celkovou kvalitu poskytovaných služeb.</a:t>
            </a:r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Třetina obyvatel Prahy 13 deklaruje pravidelnou účast v komunálních volbách do městské části, necelá třetina volí občas a více než čtvrtina nevolí  vůbec. Nižší politickou aktivitu vykazují obyvatelé zóny V. Více než třetina (37 %) jich uvedla, že nechodí k volbám nikdy. Účast na místních akcích je poměrně nízká, více než polovina obyvatel se jich neúčastní vůbec nebo jen málokdy a obdobná je situace i se sledováním zpráv místních spolků.</a:t>
            </a:r>
          </a:p>
          <a:p>
            <a:pPr marL="261938" indent="-261938"/>
            <a:r>
              <a:rPr lang="cs-CZ" sz="1600" b="1" dirty="0" smtClean="0">
                <a:solidFill>
                  <a:srgbClr val="000000"/>
                </a:solidFill>
              </a:rPr>
              <a:t>Nejčastěji lidé získávají informace o práci Radnice a o dění v MČ ze zpravodaje STOP, případně z webových stránek Městské části Praha 13. Více než pětina obyvatel uvádí, že informace o činnosti radnice nesledují. Častěji  jsou to muži, mladí do 29 let a studenti.</a:t>
            </a:r>
          </a:p>
          <a:p>
            <a:pPr marL="261938" indent="-261938"/>
            <a:endParaRPr lang="cs-CZ" sz="1600" b="1" dirty="0" smtClean="0"/>
          </a:p>
          <a:p>
            <a:pPr marL="261938" indent="-261938"/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endParaRPr lang="cs-CZ" sz="1600" b="1" dirty="0" smtClean="0"/>
          </a:p>
          <a:p>
            <a:pPr>
              <a:buNone/>
            </a:pPr>
            <a:endParaRPr lang="cs-CZ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Dotazník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Spokojenost s lokalitou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488" cy="720080"/>
          </a:xfrm>
        </p:spPr>
        <p:txBody>
          <a:bodyPr/>
          <a:lstStyle/>
          <a:p>
            <a:r>
              <a:rPr lang="cs-CZ" dirty="0" smtClean="0"/>
              <a:t>DOTAZNÍK 1/4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047"/>
            <a:ext cx="9144000" cy="62113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488" cy="720080"/>
          </a:xfrm>
        </p:spPr>
        <p:txBody>
          <a:bodyPr/>
          <a:lstStyle/>
          <a:p>
            <a:r>
              <a:rPr lang="cs-CZ" dirty="0" smtClean="0"/>
              <a:t>DOTAZNÍK 2/4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97343"/>
            <a:ext cx="8964488" cy="626065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488" cy="720080"/>
          </a:xfrm>
        </p:spPr>
        <p:txBody>
          <a:bodyPr/>
          <a:lstStyle/>
          <a:p>
            <a:r>
              <a:rPr lang="cs-CZ" dirty="0" smtClean="0"/>
              <a:t>DOTAZNÍK 3/4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620544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488" cy="720080"/>
          </a:xfrm>
        </p:spPr>
        <p:txBody>
          <a:bodyPr/>
          <a:lstStyle/>
          <a:p>
            <a:r>
              <a:rPr lang="cs-CZ" dirty="0" smtClean="0"/>
              <a:t>DOTAZNÍK 4/4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831038"/>
            <a:ext cx="432929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716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488" cy="720080"/>
          </a:xfrm>
        </p:spPr>
        <p:txBody>
          <a:bodyPr/>
          <a:lstStyle/>
          <a:p>
            <a:r>
              <a:rPr lang="cs-CZ" dirty="0" smtClean="0"/>
              <a:t>Mapa oblastí</a:t>
            </a:r>
            <a:endParaRPr lang="cs-CZ" dirty="0"/>
          </a:p>
        </p:txBody>
      </p:sp>
      <p:pic>
        <p:nvPicPr>
          <p:cNvPr id="6" name="Obrázek 5" descr="Výstřižek_mapa_JZ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991" y="980728"/>
            <a:ext cx="8324221" cy="5004873"/>
          </a:xfrm>
          <a:prstGeom prst="rect">
            <a:avLst/>
          </a:prstGeom>
        </p:spPr>
      </p:pic>
      <p:pic>
        <p:nvPicPr>
          <p:cNvPr id="4" name="Obrázek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228725" cy="6381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text 1"/>
          <p:cNvSpPr>
            <a:spLocks noGrp="1"/>
          </p:cNvSpPr>
          <p:nvPr>
            <p:ph type="body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Připravila společnost ppm factum research</a:t>
            </a:r>
            <a:r>
              <a:rPr lang="en-US" smtClean="0"/>
              <a:t>.</a:t>
            </a:r>
            <a:endParaRPr lang="cs-CZ" dirty="0" smtClean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smtClean="0"/>
              <a:t>Mgr. </a:t>
            </a:r>
            <a:r>
              <a:rPr lang="cs-CZ" b="1" smtClean="0"/>
              <a:t>Kristýna Kympergrová</a:t>
            </a:r>
            <a:endParaRPr lang="cs-CZ" sz="1200" smtClean="0"/>
          </a:p>
          <a:p>
            <a:pPr lv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1200" b="1" smtClean="0"/>
              <a:t>ppm factum research s.r.o.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cs-CZ" sz="1200" smtClean="0"/>
              <a:t>Office Park Nové Butovice / A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cs-CZ" sz="1200" smtClean="0"/>
              <a:t>Bucharova 1281/2, 158 00  Praha13</a:t>
            </a:r>
          </a:p>
          <a:p>
            <a:pPr lv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1200" smtClean="0"/>
              <a:t>Mobil: +420 731 403 636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smtClean="0"/>
              <a:t>Tel.: +420 233 111 004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200" smtClean="0"/>
              <a:t>Fax: +420 233 111 002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smtClean="0"/>
              <a:t>e-mail: </a:t>
            </a:r>
            <a:r>
              <a:rPr lang="cs-CZ" u="sng" smtClean="0"/>
              <a:t>kympergrova</a:t>
            </a:r>
            <a:r>
              <a:rPr lang="cs-CZ" sz="1200" u="sng" smtClean="0"/>
              <a:t>@ppmfactum.cz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200" u="sng" smtClean="0"/>
              <a:t>www.factum.cz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endParaRPr lang="cs-CZ" sz="120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800" smtClean="0">
              <a:cs typeface="Times New Roman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00" smtClean="0">
                <a:cs typeface="Times New Roman" charset="0"/>
              </a:rPr>
              <a:t>Firma je zapsána v obchodním rejstříku u Městského soudu v Praze, oddíl C, vložka 13338,</a:t>
            </a:r>
          </a:p>
          <a:p>
            <a:pPr lvl="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cs-CZ" sz="1000" smtClean="0">
                <a:cs typeface="Times New Roman" charset="0"/>
              </a:rPr>
              <a:t>datum zápisu: 6. </a:t>
            </a:r>
            <a:r>
              <a:rPr lang="cs-CZ" sz="1000" smtClean="0"/>
              <a:t>ř</a:t>
            </a:r>
            <a:r>
              <a:rPr lang="cs-CZ" sz="1000" smtClean="0">
                <a:cs typeface="Times New Roman" charset="0"/>
              </a:rPr>
              <a:t>íjna 1992.</a:t>
            </a:r>
            <a:r>
              <a:rPr lang="cs-CZ" sz="1000" smtClean="0"/>
              <a:t>IČO 47121793, DIČ CZ47121793</a:t>
            </a:r>
          </a:p>
          <a:p>
            <a:endParaRPr lang="cs-CZ" sz="1200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107950" y="3717627"/>
            <a:ext cx="8856663" cy="314037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Q1. Co na Praze 13 z pohledu jejího obyvatele máte rád/a? Čeho si na ní vážíte?</a:t>
            </a:r>
          </a:p>
        </p:txBody>
      </p:sp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Pozitiva lokality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224894" cy="366401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788024" y="2132856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Nejvíce si lidé váží na Praze 13 přírody. Uvádí to téměř třetina obyvatel MČ. 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i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Častěji ženy a domácnosti s malými dětmi do 6 let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Se značným odstupem jsou uváděna další pozitiva, jakými jsou především klid, občanská vybavenost, celkově hezké bydlení a dostupnost.</a:t>
            </a:r>
            <a:endParaRPr lang="cs-CZ" sz="1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80000" y="944760"/>
            <a:ext cx="8784000" cy="153888"/>
          </a:xfrm>
        </p:spPr>
        <p:txBody>
          <a:bodyPr/>
          <a:lstStyle/>
          <a:p>
            <a:r>
              <a:rPr lang="cs-CZ" dirty="0"/>
              <a:t>Q1. Co na Praze 13 z pohledu jejího obyvatele máte rád/a? Čeho si na ní vážíte?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7559824" y="980728"/>
            <a:ext cx="1584176" cy="360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58B23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CELKEM: n=1006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2" name="Nadpis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448" cy="720080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Pozitiva lokality - třídění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056" y="508518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Obyvatelé zóny I, což jsou okrajové oblasti MČ jako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Třebonice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, Malá Ohrada + Nová Ves, ale také Stodůlky sever, si nejvíce váží na Praze 13 klidu.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Obyvatelé zóny II, do které patří celé sídliště Nové </a:t>
            </a:r>
            <a:r>
              <a:rPr lang="cs-CZ" sz="1600" dirty="0" err="1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Butovice</a:t>
            </a: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, kromě přírody častěji zmiňují občanskou vybavenost.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Dostupnost je po přírodě druhou nejčastěji zmiňovanou devízou pro obyvatele zóny IV, kam spadají všechny části sídliště Lužiny.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9512" y="4797152"/>
            <a:ext cx="6984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</a:rPr>
              <a:t>Pozn.:  </a:t>
            </a:r>
            <a:r>
              <a:rPr lang="cs-CZ" sz="1000" b="1" dirty="0" smtClean="0">
                <a:latin typeface="Calibri" pitchFamily="34" charset="0"/>
              </a:rPr>
              <a:t>Zelené podbarvení </a:t>
            </a:r>
            <a:r>
              <a:rPr lang="cs-CZ" sz="1000" dirty="0" smtClean="0">
                <a:latin typeface="Calibri" pitchFamily="34" charset="0"/>
              </a:rPr>
              <a:t>znamená nadprůměrnou četnost zmínění, </a:t>
            </a:r>
            <a:r>
              <a:rPr lang="cs-CZ" sz="1000" b="1" dirty="0" smtClean="0">
                <a:latin typeface="Calibri" pitchFamily="34" charset="0"/>
              </a:rPr>
              <a:t>růžové podbarvení </a:t>
            </a:r>
            <a:r>
              <a:rPr lang="cs-CZ" sz="1000" dirty="0" smtClean="0">
                <a:latin typeface="Calibri" pitchFamily="34" charset="0"/>
              </a:rPr>
              <a:t>naopak podprůměrnou četnost zmínění.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082864"/>
              </p:ext>
            </p:extLst>
          </p:nvPr>
        </p:nvGraphicFramePr>
        <p:xfrm>
          <a:off x="251522" y="1484785"/>
          <a:ext cx="8640956" cy="3256600"/>
        </p:xfrm>
        <a:graphic>
          <a:graphicData uri="http://schemas.openxmlformats.org/drawingml/2006/table">
            <a:tbl>
              <a:tblPr/>
              <a:tblGrid>
                <a:gridCol w="936102"/>
                <a:gridCol w="648072"/>
                <a:gridCol w="792088"/>
                <a:gridCol w="1152128"/>
                <a:gridCol w="1008112"/>
                <a:gridCol w="1008112"/>
                <a:gridCol w="648072"/>
                <a:gridCol w="504056"/>
                <a:gridCol w="720080"/>
                <a:gridCol w="502802"/>
                <a:gridCol w="721332"/>
              </a:tblGrid>
              <a:tr h="77629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Příroda (parky, zeleň)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Klidná lokalita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Občanská vybavenost (obchody, služby, školy)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Hezké bydlení (prostředí, opravené baráky)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Dostupnost (MHD, práce, škola)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Bezpečí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Zvyk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Moderní čtvrť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Sportovní vyžití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67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Muž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65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Žena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65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III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IV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Zóna VI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Zaměstnanec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65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Podnikatel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Důchodce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</a:tr>
              <a:tr h="16567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</a:tr>
              <a:tr h="166348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neaktivní</a:t>
                      </a:r>
                    </a:p>
                  </a:txBody>
                  <a:tcPr marL="9525" marR="9525" marT="9525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B5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6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172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nabídka">
  <a:themeElements>
    <a:clrScheme name="ppm factum">
      <a:dk1>
        <a:srgbClr val="595959"/>
      </a:dk1>
      <a:lt1>
        <a:srgbClr val="FFFFFF"/>
      </a:lt1>
      <a:dk2>
        <a:srgbClr val="333333"/>
      </a:dk2>
      <a:lt2>
        <a:srgbClr val="EAEAEA"/>
      </a:lt2>
      <a:accent1>
        <a:srgbClr val="5BB531"/>
      </a:accent1>
      <a:accent2>
        <a:srgbClr val="FFDC00"/>
      </a:accent2>
      <a:accent3>
        <a:srgbClr val="E9693C"/>
      </a:accent3>
      <a:accent4>
        <a:srgbClr val="B82928"/>
      </a:accent4>
      <a:accent5>
        <a:srgbClr val="623A3D"/>
      </a:accent5>
      <a:accent6>
        <a:srgbClr val="8B4A66"/>
      </a:accent6>
      <a:hlink>
        <a:srgbClr val="0000F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ávěrečná zpráva">
  <a:themeElements>
    <a:clrScheme name="ppm factum">
      <a:dk1>
        <a:srgbClr val="595959"/>
      </a:dk1>
      <a:lt1>
        <a:srgbClr val="FFFFFF"/>
      </a:lt1>
      <a:dk2>
        <a:srgbClr val="333333"/>
      </a:dk2>
      <a:lt2>
        <a:srgbClr val="EAEAEA"/>
      </a:lt2>
      <a:accent1>
        <a:srgbClr val="5BB531"/>
      </a:accent1>
      <a:accent2>
        <a:srgbClr val="FFDC00"/>
      </a:accent2>
      <a:accent3>
        <a:srgbClr val="E9693C"/>
      </a:accent3>
      <a:accent4>
        <a:srgbClr val="B82928"/>
      </a:accent4>
      <a:accent5>
        <a:srgbClr val="623A3D"/>
      </a:accent5>
      <a:accent6>
        <a:srgbClr val="8B4A66"/>
      </a:accent6>
      <a:hlink>
        <a:srgbClr val="0000F3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36921</TotalTime>
  <Words>10340</Words>
  <Application>Microsoft Office PowerPoint</Application>
  <PresentationFormat>Předvádění na obrazovce (4:3)</PresentationFormat>
  <Paragraphs>3197</Paragraphs>
  <Slides>75</Slides>
  <Notes>6</Notes>
  <HiddenSlides>1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75</vt:i4>
      </vt:variant>
    </vt:vector>
  </HeadingPairs>
  <TitlesOfParts>
    <vt:vector size="77" baseType="lpstr">
      <vt:lpstr>nabídka</vt:lpstr>
      <vt:lpstr>závěrečná zpráva</vt:lpstr>
      <vt:lpstr>Snímek 1</vt:lpstr>
      <vt:lpstr>obsah</vt:lpstr>
      <vt:lpstr>Snímek 3</vt:lpstr>
      <vt:lpstr>Východiska a metodika</vt:lpstr>
      <vt:lpstr>Struktura vzorku</vt:lpstr>
      <vt:lpstr>Snímek 6</vt:lpstr>
      <vt:lpstr>Snímek 7</vt:lpstr>
      <vt:lpstr>Pozitiva lokality</vt:lpstr>
      <vt:lpstr>Pozitiva lokality - třídění</vt:lpstr>
      <vt:lpstr>Negativa lokality</vt:lpstr>
      <vt:lpstr>negativa lokality - třídění</vt:lpstr>
      <vt:lpstr>Co chybí na praze 13?</vt:lpstr>
      <vt:lpstr>Co chybí na praze 13? - třídění</vt:lpstr>
      <vt:lpstr>Celková spokojenost</vt:lpstr>
      <vt:lpstr>Spokojenost s jednotlivými aspekty</vt:lpstr>
      <vt:lpstr>Spokojenost s jednotlivými aspekty - třídění</vt:lpstr>
      <vt:lpstr>Snímek 17</vt:lpstr>
      <vt:lpstr>Znalost a potřebnost realizovaných investic</vt:lpstr>
      <vt:lpstr>potřebnost realizovaných investic - třídění</vt:lpstr>
      <vt:lpstr>Znalost vs. potřebnost realizovaných investic</vt:lpstr>
      <vt:lpstr>Snímek 21</vt:lpstr>
      <vt:lpstr>Dopravní chování</vt:lpstr>
      <vt:lpstr>Dopravní chování - třídění</vt:lpstr>
      <vt:lpstr>Výroky o cyklo dopravě</vt:lpstr>
      <vt:lpstr>Výroky o cyklo dopravě - třídění</vt:lpstr>
      <vt:lpstr>Výroky o parkování</vt:lpstr>
      <vt:lpstr>Výroky o parkování - třídění</vt:lpstr>
      <vt:lpstr>Jak řešit nedostatek parkovacích míst</vt:lpstr>
      <vt:lpstr>Jak řešit nedostatek parkovacích míst - třídění</vt:lpstr>
      <vt:lpstr>Snímek 30</vt:lpstr>
      <vt:lpstr>Dostupnost služeb</vt:lpstr>
      <vt:lpstr>Hodnocení vybavení lokality</vt:lpstr>
      <vt:lpstr>Hodnocení vybavení lokality - třídění</vt:lpstr>
      <vt:lpstr>Chybějící služby v okolí</vt:lpstr>
      <vt:lpstr>Chybějící služby v okolí - třídění</vt:lpstr>
      <vt:lpstr>Snímek 36</vt:lpstr>
      <vt:lpstr>Zeleň v okolí bydliště</vt:lpstr>
      <vt:lpstr>Zeleň v okolí bydliště - třídění</vt:lpstr>
      <vt:lpstr>Vzdálenost parku od bydliště</vt:lpstr>
      <vt:lpstr>Snímek 40</vt:lpstr>
      <vt:lpstr>Spokojenost s čistotou</vt:lpstr>
      <vt:lpstr>Spokojenost s čistotou - třídění</vt:lpstr>
      <vt:lpstr>Vnímaná bezpečnost ve dne I v noci</vt:lpstr>
      <vt:lpstr>Vnímaná bezpečnost ve dne I v noci - třídění</vt:lpstr>
      <vt:lpstr>Místo, kde se na Praze 13 necítíte bezpečně?</vt:lpstr>
      <vt:lpstr>Místo, kde se na Praze 13 necítíte bezpečně? - třídění</vt:lpstr>
      <vt:lpstr>Bezpečnostní rizika</vt:lpstr>
      <vt:lpstr>Bezpečnostní situace v porovnání s jinými MČ</vt:lpstr>
      <vt:lpstr>zvažování odstěhování z prahy 13</vt:lpstr>
      <vt:lpstr>Snímek 50</vt:lpstr>
      <vt:lpstr>Řešení aspektů života </vt:lpstr>
      <vt:lpstr>Řešení aspektů života  - třídění</vt:lpstr>
      <vt:lpstr>Hodnocení činnosti radnice</vt:lpstr>
      <vt:lpstr>Hodnocení činnosti radnice - třídění</vt:lpstr>
      <vt:lpstr>Využití a hodnocení služeb úřadu</vt:lpstr>
      <vt:lpstr>Využití a hodnocení služeb úřadu - třídění</vt:lpstr>
      <vt:lpstr>Občansko-politická aktivita</vt:lpstr>
      <vt:lpstr>Občansko-politická aktivita - třídění</vt:lpstr>
      <vt:lpstr>Zdroj informací o dění a práci radnice</vt:lpstr>
      <vt:lpstr>Zdroj informací o dění a práci radnice - třídění</vt:lpstr>
      <vt:lpstr>Snímek 61</vt:lpstr>
      <vt:lpstr>Spokojenost s bydlením na Praze 13</vt:lpstr>
      <vt:lpstr>Výstavba</vt:lpstr>
      <vt:lpstr>Dopravní chování</vt:lpstr>
      <vt:lpstr>Služby</vt:lpstr>
      <vt:lpstr>Zeleň a parky</vt:lpstr>
      <vt:lpstr>Čistota a bezpečnost</vt:lpstr>
      <vt:lpstr>Činnost Radnice a občané</vt:lpstr>
      <vt:lpstr>Snímek 69</vt:lpstr>
      <vt:lpstr>DOTAZNÍK 1/4</vt:lpstr>
      <vt:lpstr>DOTAZNÍK 2/4</vt:lpstr>
      <vt:lpstr>DOTAZNÍK 3/4</vt:lpstr>
      <vt:lpstr>DOTAZNÍK 4/4</vt:lpstr>
      <vt:lpstr>Mapa oblastí</vt:lpstr>
      <vt:lpstr>Snímek 75</vt:lpstr>
    </vt:vector>
  </TitlesOfParts>
  <Company>ppmfactum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Vendula Travnickova</dc:creator>
  <cp:lastModifiedBy>Kympergrová Kristýna</cp:lastModifiedBy>
  <cp:revision>3524</cp:revision>
  <dcterms:created xsi:type="dcterms:W3CDTF">2013-04-11T08:37:23Z</dcterms:created>
  <dcterms:modified xsi:type="dcterms:W3CDTF">2022-06-09T09:04:30Z</dcterms:modified>
</cp:coreProperties>
</file>